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97" r:id="rId2"/>
    <p:sldId id="256" r:id="rId3"/>
    <p:sldId id="299" r:id="rId4"/>
    <p:sldId id="300" r:id="rId5"/>
    <p:sldId id="257" r:id="rId6"/>
    <p:sldId id="291" r:id="rId7"/>
    <p:sldId id="292" r:id="rId8"/>
    <p:sldId id="293" r:id="rId9"/>
    <p:sldId id="258" r:id="rId10"/>
    <p:sldId id="259" r:id="rId11"/>
    <p:sldId id="260" r:id="rId12"/>
    <p:sldId id="261" r:id="rId13"/>
    <p:sldId id="262" r:id="rId14"/>
    <p:sldId id="263"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9" r:id="rId39"/>
    <p:sldId id="290" r:id="rId40"/>
    <p:sldId id="294" r:id="rId41"/>
    <p:sldId id="295" r:id="rId42"/>
    <p:sldId id="296" r:id="rId4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24"/>
  </p:normalViewPr>
  <p:slideViewPr>
    <p:cSldViewPr snapToGrid="0" snapToObjects="1">
      <p:cViewPr varScale="1">
        <p:scale>
          <a:sx n="118" d="100"/>
          <a:sy n="118"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07789994"/>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658179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Line"/>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Line"/>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Line"/>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Line"/>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sp>
        <p:nvSpPr>
          <p:cNvPr id="15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0"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8" name="Body Level One…"/>
          <p:cNvSpPr txBox="1">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9" name="Slide Number"/>
          <p:cNvSpPr txBox="1">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otexts.org/f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96401944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1" name="FORECASTING: PRINCIPLES &amp; PRACTICE"/>
          <p:cNvSpPr txBox="1">
            <a:spLocks noGrp="1"/>
          </p:cNvSpPr>
          <p:nvPr>
            <p:ph type="title"/>
          </p:nvPr>
        </p:nvSpPr>
        <p:spPr>
          <a:prstGeom prst="rect">
            <a:avLst/>
          </a:prstGeom>
        </p:spPr>
        <p:txBody>
          <a:bodyPr/>
          <a:lstStyle/>
          <a:p>
            <a:r>
              <a:t>FORECASTING: PRINCIPLES &amp; PRACTICE</a:t>
            </a:r>
          </a:p>
        </p:txBody>
      </p:sp>
      <p:sp>
        <p:nvSpPr>
          <p:cNvPr id="202" name="1 Getting started…"/>
          <p:cNvSpPr txBox="1">
            <a:spLocks noGrp="1"/>
          </p:cNvSpPr>
          <p:nvPr>
            <p:ph type="body" sz="half" idx="1"/>
          </p:nvPr>
        </p:nvSpPr>
        <p:spPr>
          <a:xfrm>
            <a:off x="468153" y="983297"/>
            <a:ext cx="4437977" cy="4030980"/>
          </a:xfrm>
          <a:prstGeom prst="rect">
            <a:avLst/>
          </a:prstGeom>
        </p:spPr>
        <p:txBody>
          <a:bodyPr/>
          <a:lstStyle/>
          <a:p>
            <a:pPr marL="0" indent="0">
              <a:lnSpc>
                <a:spcPct val="100000"/>
              </a:lnSpc>
              <a:spcBef>
                <a:spcPts val="1200"/>
              </a:spcBef>
              <a:buSzTx/>
              <a:buFontTx/>
              <a:buNone/>
              <a:defRPr sz="1200"/>
            </a:pPr>
            <a:r>
              <a:t>1 Getting started</a:t>
            </a:r>
          </a:p>
          <a:p>
            <a:pPr marL="0" indent="0">
              <a:lnSpc>
                <a:spcPct val="100000"/>
              </a:lnSpc>
              <a:spcBef>
                <a:spcPts val="1200"/>
              </a:spcBef>
              <a:buSzTx/>
              <a:buFontTx/>
              <a:buNone/>
              <a:defRPr sz="1200"/>
            </a:pPr>
            <a:r>
              <a:t>2 The forecaster's toolbox</a:t>
            </a:r>
          </a:p>
          <a:p>
            <a:pPr marL="0" indent="0">
              <a:lnSpc>
                <a:spcPct val="100000"/>
              </a:lnSpc>
              <a:spcBef>
                <a:spcPts val="1200"/>
              </a:spcBef>
              <a:buSzTx/>
              <a:buFontTx/>
              <a:buNone/>
              <a:defRPr sz="1200">
                <a:solidFill>
                  <a:srgbClr val="6F6F6F"/>
                </a:solidFill>
              </a:defRPr>
            </a:pPr>
            <a:r>
              <a:t>3 Judgmental forecasts</a:t>
            </a:r>
          </a:p>
          <a:p>
            <a:pPr marL="0" indent="0">
              <a:lnSpc>
                <a:spcPct val="100000"/>
              </a:lnSpc>
              <a:spcBef>
                <a:spcPts val="1200"/>
              </a:spcBef>
              <a:buSzTx/>
              <a:buFontTx/>
              <a:buNone/>
              <a:defRPr sz="1200">
                <a:solidFill>
                  <a:srgbClr val="6F6F6F"/>
                </a:solidFill>
              </a:defRPr>
            </a:pPr>
            <a:r>
              <a:t>4 Simple regression</a:t>
            </a:r>
          </a:p>
          <a:p>
            <a:pPr marL="0" indent="0">
              <a:lnSpc>
                <a:spcPct val="100000"/>
              </a:lnSpc>
              <a:spcBef>
                <a:spcPts val="1200"/>
              </a:spcBef>
              <a:buSzTx/>
              <a:buFontTx/>
              <a:buNone/>
              <a:defRPr sz="1200">
                <a:solidFill>
                  <a:srgbClr val="6F6F6F"/>
                </a:solidFill>
              </a:defRPr>
            </a:pPr>
            <a:r>
              <a:t>5 Multiple regression</a:t>
            </a:r>
          </a:p>
          <a:p>
            <a:pPr marL="0" indent="0">
              <a:lnSpc>
                <a:spcPct val="100000"/>
              </a:lnSpc>
              <a:spcBef>
                <a:spcPts val="1200"/>
              </a:spcBef>
              <a:buSzTx/>
              <a:buFontTx/>
              <a:buNone/>
              <a:defRPr sz="1200">
                <a:solidFill>
                  <a:srgbClr val="6F6F6F"/>
                </a:solidFill>
              </a:defRPr>
            </a:pPr>
            <a:r>
              <a:t>6 Time series decomposition</a:t>
            </a:r>
          </a:p>
          <a:p>
            <a:pPr marL="0" indent="0">
              <a:lnSpc>
                <a:spcPct val="100000"/>
              </a:lnSpc>
              <a:spcBef>
                <a:spcPts val="1200"/>
              </a:spcBef>
              <a:buSzTx/>
              <a:buFontTx/>
              <a:buNone/>
              <a:defRPr sz="1200">
                <a:solidFill>
                  <a:srgbClr val="6F6F6F"/>
                </a:solidFill>
              </a:defRPr>
            </a:pPr>
            <a:r>
              <a:t>7 Exponential smoothing</a:t>
            </a:r>
          </a:p>
          <a:p>
            <a:pPr marL="0" indent="0">
              <a:lnSpc>
                <a:spcPct val="100000"/>
              </a:lnSpc>
              <a:spcBef>
                <a:spcPts val="1200"/>
              </a:spcBef>
              <a:buSzTx/>
              <a:buFontTx/>
              <a:buNone/>
              <a:defRPr sz="1200">
                <a:solidFill>
                  <a:srgbClr val="6F6F6F"/>
                </a:solidFill>
              </a:defRPr>
            </a:pPr>
            <a:r>
              <a:t>8 ARIMA models</a:t>
            </a:r>
          </a:p>
          <a:p>
            <a:pPr marL="0" indent="0">
              <a:lnSpc>
                <a:spcPct val="100000"/>
              </a:lnSpc>
              <a:spcBef>
                <a:spcPts val="1200"/>
              </a:spcBef>
              <a:buSzTx/>
              <a:buFontTx/>
              <a:buNone/>
              <a:defRPr sz="1200">
                <a:solidFill>
                  <a:srgbClr val="6F6F6F"/>
                </a:solidFill>
              </a:defRPr>
            </a:pPr>
            <a:r>
              <a:t>9 Advanced forecasting methods</a:t>
            </a:r>
          </a:p>
          <a:p>
            <a:pPr marL="0" indent="0">
              <a:lnSpc>
                <a:spcPct val="100000"/>
              </a:lnSpc>
              <a:spcBef>
                <a:spcPts val="1200"/>
              </a:spcBef>
              <a:buSzTx/>
              <a:buFontTx/>
              <a:buNone/>
              <a:defRPr sz="1200">
                <a:solidFill>
                  <a:srgbClr val="6F6F6F"/>
                </a:solidFill>
              </a:defRPr>
            </a:pPr>
            <a:r>
              <a:t>10 Data</a:t>
            </a:r>
          </a:p>
          <a:p>
            <a:pPr marL="0" indent="0">
              <a:lnSpc>
                <a:spcPct val="100000"/>
              </a:lnSpc>
              <a:spcBef>
                <a:spcPts val="1200"/>
              </a:spcBef>
              <a:buSzTx/>
              <a:buFontTx/>
              <a:buNone/>
              <a:defRPr sz="1200">
                <a:solidFill>
                  <a:srgbClr val="6F6F6F"/>
                </a:solidFill>
              </a:defRPr>
            </a:pPr>
            <a:r>
              <a:t>12 Using R</a:t>
            </a:r>
          </a:p>
        </p:txBody>
      </p:sp>
      <p:pic>
        <p:nvPicPr>
          <p:cNvPr id="203" name="Image" descr="Image"/>
          <p:cNvPicPr>
            <a:picLocks noChangeAspect="1"/>
          </p:cNvPicPr>
          <p:nvPr/>
        </p:nvPicPr>
        <p:blipFill>
          <a:blip r:embed="rId2">
            <a:extLst/>
          </a:blip>
          <a:stretch>
            <a:fillRect/>
          </a:stretch>
        </p:blipFill>
        <p:spPr>
          <a:xfrm>
            <a:off x="6091334" y="983297"/>
            <a:ext cx="2811185" cy="4030980"/>
          </a:xfrm>
          <a:prstGeom prst="rect">
            <a:avLst/>
          </a:prstGeom>
          <a:ln w="25400"/>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0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07" name="WHAT IS A TIME SERIES?"/>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A TIME SERIES?</a:t>
            </a:r>
          </a:p>
        </p:txBody>
      </p:sp>
      <p:sp>
        <p:nvSpPr>
          <p:cNvPr id="208"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15" name="WHAT IS A TIME SERIES?"/>
          <p:cNvSpPr txBox="1">
            <a:spLocks noGrp="1"/>
          </p:cNvSpPr>
          <p:nvPr>
            <p:ph type="title"/>
          </p:nvPr>
        </p:nvSpPr>
        <p:spPr>
          <a:prstGeom prst="rect">
            <a:avLst/>
          </a:prstGeom>
        </p:spPr>
        <p:txBody>
          <a:bodyPr/>
          <a:lstStyle/>
          <a:p>
            <a:r>
              <a:t>WHAT IS A TIME SERIES?</a:t>
            </a:r>
          </a:p>
        </p:txBody>
      </p:sp>
      <p:sp>
        <p:nvSpPr>
          <p:cNvPr id="216" name="A time series is a series of data that is observed sequentially over time.…"/>
          <p:cNvSpPr txBox="1">
            <a:spLocks noGrp="1"/>
          </p:cNvSpPr>
          <p:nvPr>
            <p:ph type="body" idx="1"/>
          </p:nvPr>
        </p:nvSpPr>
        <p:spPr>
          <a:prstGeom prst="rect">
            <a:avLst/>
          </a:prstGeom>
        </p:spPr>
        <p:txBody>
          <a:bodyPr/>
          <a:lstStyle/>
          <a:p>
            <a:pPr marL="0" indent="0">
              <a:lnSpc>
                <a:spcPct val="100000"/>
              </a:lnSpc>
              <a:spcBef>
                <a:spcPts val="1200"/>
              </a:spcBef>
              <a:buSzTx/>
              <a:buFontTx/>
              <a:buNone/>
            </a:pPr>
            <a:r>
              <a:t>A time series is a series of data that is observed sequentially over time. </a:t>
            </a:r>
          </a:p>
          <a:p>
            <a:pPr marL="0" indent="0">
              <a:lnSpc>
                <a:spcPct val="100000"/>
              </a:lnSpc>
              <a:spcBef>
                <a:spcPts val="1200"/>
              </a:spcBef>
              <a:buSzTx/>
              <a:buFontTx/>
              <a:buNone/>
            </a:pPr>
            <a:endParaRPr/>
          </a:p>
          <a:p>
            <a:pPr marL="0" indent="0">
              <a:lnSpc>
                <a:spcPct val="100000"/>
              </a:lnSpc>
              <a:spcBef>
                <a:spcPts val="1200"/>
              </a:spcBef>
              <a:buSzTx/>
              <a:buFontTx/>
              <a:buNone/>
            </a:pPr>
            <a:r>
              <a:t>Examples include:</a:t>
            </a:r>
          </a:p>
          <a:p>
            <a:pPr marL="174625" indent="-174625">
              <a:lnSpc>
                <a:spcPct val="100000"/>
              </a:lnSpc>
              <a:spcBef>
                <a:spcPts val="1200"/>
              </a:spcBef>
            </a:pPr>
            <a:r>
              <a:t>Weekly Rainfall</a:t>
            </a:r>
          </a:p>
          <a:p>
            <a:pPr marL="174625" indent="-174625">
              <a:lnSpc>
                <a:spcPct val="100000"/>
              </a:lnSpc>
              <a:spcBef>
                <a:spcPts val="1200"/>
              </a:spcBef>
            </a:pPr>
            <a:r>
              <a:t>Daily Stock price of Atlassian</a:t>
            </a:r>
          </a:p>
          <a:p>
            <a:pPr marL="174625" indent="-174625">
              <a:lnSpc>
                <a:spcPct val="100000"/>
              </a:lnSpc>
              <a:spcBef>
                <a:spcPts val="1200"/>
              </a:spcBef>
            </a:pPr>
            <a:r>
              <a:t>Quarterly oil import figures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23" name="WHAT IS A TIME SERIES?"/>
          <p:cNvSpPr txBox="1">
            <a:spLocks noGrp="1"/>
          </p:cNvSpPr>
          <p:nvPr>
            <p:ph type="title"/>
          </p:nvPr>
        </p:nvSpPr>
        <p:spPr>
          <a:prstGeom prst="rect">
            <a:avLst/>
          </a:prstGeom>
        </p:spPr>
        <p:txBody>
          <a:bodyPr/>
          <a:lstStyle/>
          <a:p>
            <a:r>
              <a:t>WHAT IS A TIME SERIES?</a:t>
            </a:r>
          </a:p>
        </p:txBody>
      </p:sp>
      <p:pic>
        <p:nvPicPr>
          <p:cNvPr id="224" name="Image" descr="Image"/>
          <p:cNvPicPr>
            <a:picLocks noChangeAspect="1"/>
          </p:cNvPicPr>
          <p:nvPr/>
        </p:nvPicPr>
        <p:blipFill>
          <a:blip r:embed="rId2">
            <a:extLst/>
          </a:blip>
          <a:stretch>
            <a:fillRect/>
          </a:stretch>
        </p:blipFill>
        <p:spPr>
          <a:xfrm>
            <a:off x="1391562" y="1158874"/>
            <a:ext cx="6027303" cy="3679826"/>
          </a:xfrm>
          <a:prstGeom prst="rect">
            <a:avLst/>
          </a:prstGeom>
          <a:ln w="25400"/>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1" name="WHAT MAKES A TIME SERIES DIFFERENT?"/>
          <p:cNvSpPr txBox="1">
            <a:spLocks noGrp="1"/>
          </p:cNvSpPr>
          <p:nvPr>
            <p:ph type="title"/>
          </p:nvPr>
        </p:nvSpPr>
        <p:spPr>
          <a:prstGeom prst="rect">
            <a:avLst/>
          </a:prstGeom>
        </p:spPr>
        <p:txBody>
          <a:bodyPr/>
          <a:lstStyle/>
          <a:p>
            <a:r>
              <a:t>WHAT MAKES A TIME SERIES DIFFERENT?</a:t>
            </a:r>
          </a:p>
        </p:txBody>
      </p:sp>
      <p:sp>
        <p:nvSpPr>
          <p:cNvPr id="232" name="In other words, why wouldn’t we just use linear regression and have the time variable as our X values?…"/>
          <p:cNvSpPr txBox="1">
            <a:spLocks noGrp="1"/>
          </p:cNvSpPr>
          <p:nvPr>
            <p:ph type="body" idx="1"/>
          </p:nvPr>
        </p:nvSpPr>
        <p:spPr>
          <a:prstGeom prst="rect">
            <a:avLst/>
          </a:prstGeom>
        </p:spPr>
        <p:txBody>
          <a:bodyPr/>
          <a:lstStyle/>
          <a:p>
            <a:pPr marL="0" indent="0">
              <a:lnSpc>
                <a:spcPct val="100000"/>
              </a:lnSpc>
              <a:spcBef>
                <a:spcPts val="1200"/>
              </a:spcBef>
              <a:buSzTx/>
              <a:buFontTx/>
              <a:buNone/>
            </a:pPr>
            <a:r>
              <a:t>In other words, why wouldn’t we just use linear regression and have the time variable as our X values?</a:t>
            </a:r>
          </a:p>
          <a:p>
            <a:pPr marL="0" indent="0">
              <a:lnSpc>
                <a:spcPct val="100000"/>
              </a:lnSpc>
              <a:spcBef>
                <a:spcPts val="1200"/>
              </a:spcBef>
              <a:buSzTx/>
              <a:buFontTx/>
              <a:buNone/>
            </a:pPr>
            <a:endParaRPr/>
          </a:p>
          <a:p>
            <a:pPr marL="0" indent="0" algn="ctr">
              <a:lnSpc>
                <a:spcPct val="100000"/>
              </a:lnSpc>
              <a:spcBef>
                <a:spcPts val="1200"/>
              </a:spcBef>
              <a:buSzTx/>
              <a:buFontTx/>
              <a:buNone/>
              <a:defRPr sz="3600"/>
            </a:pPr>
            <a:r>
              <a:t>y=β</a:t>
            </a:r>
            <a:r>
              <a:rPr baseline="-5999"/>
              <a:t>0</a:t>
            </a:r>
            <a:r>
              <a:t>+β</a:t>
            </a:r>
            <a:r>
              <a:rPr baseline="-5999"/>
              <a:t>1</a:t>
            </a:r>
            <a:r>
              <a:t>x+ε.</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7" name="WHAT MAKES A TIME SERIES DIFFERENT?"/>
          <p:cNvSpPr txBox="1">
            <a:spLocks noGrp="1"/>
          </p:cNvSpPr>
          <p:nvPr>
            <p:ph type="title"/>
          </p:nvPr>
        </p:nvSpPr>
        <p:spPr>
          <a:prstGeom prst="rect">
            <a:avLst/>
          </a:prstGeom>
        </p:spPr>
        <p:txBody>
          <a:bodyPr/>
          <a:lstStyle/>
          <a:p>
            <a:r>
              <a:t>WHAT MAKES A TIME SERIES DIFFERENT?</a:t>
            </a:r>
          </a:p>
        </p:txBody>
      </p:sp>
      <p:sp>
        <p:nvSpPr>
          <p:cNvPr id="248" name="With time series data it is highly likely that the value of a variable observed in the current time period will be influenced by its value in the previous period, or even the period before that, and so on…"/>
          <p:cNvSpPr txBox="1">
            <a:spLocks noGrp="1"/>
          </p:cNvSpPr>
          <p:nvPr>
            <p:ph type="body" idx="1"/>
          </p:nvPr>
        </p:nvSpPr>
        <p:spPr>
          <a:prstGeom prst="rect">
            <a:avLst/>
          </a:prstGeom>
        </p:spPr>
        <p:txBody>
          <a:bodyPr/>
          <a:lstStyle>
            <a:lvl1pPr marL="0" indent="0">
              <a:lnSpc>
                <a:spcPct val="100000"/>
              </a:lnSpc>
              <a:spcBef>
                <a:spcPts val="1200"/>
              </a:spcBef>
              <a:buSzTx/>
              <a:buFontTx/>
              <a:buNone/>
            </a:lvl1pPr>
          </a:lstStyle>
          <a:p>
            <a:r>
              <a:t>With time series data it is highly likely that the value of a variable observed in the current time period will be influenced by its value in the previous period, or even the period before that, and so on…</a:t>
            </a:r>
          </a:p>
        </p:txBody>
      </p:sp>
      <p:pic>
        <p:nvPicPr>
          <p:cNvPr id="249" name="Image" descr="Image"/>
          <p:cNvPicPr>
            <a:picLocks noChangeAspect="1"/>
          </p:cNvPicPr>
          <p:nvPr/>
        </p:nvPicPr>
        <p:blipFill>
          <a:blip r:embed="rId2">
            <a:extLst/>
          </a:blip>
          <a:stretch>
            <a:fillRect/>
          </a:stretch>
        </p:blipFill>
        <p:spPr>
          <a:xfrm>
            <a:off x="1987370" y="2026086"/>
            <a:ext cx="4835687" cy="2952314"/>
          </a:xfrm>
          <a:prstGeom prst="rect">
            <a:avLst/>
          </a:prstGeom>
          <a:ln w="25400"/>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56" name="WHAT MAKES A TIME SERIES DIFFERENT?"/>
          <p:cNvSpPr txBox="1">
            <a:spLocks noGrp="1"/>
          </p:cNvSpPr>
          <p:nvPr>
            <p:ph type="title"/>
          </p:nvPr>
        </p:nvSpPr>
        <p:spPr>
          <a:prstGeom prst="rect">
            <a:avLst/>
          </a:prstGeom>
        </p:spPr>
        <p:txBody>
          <a:bodyPr/>
          <a:lstStyle/>
          <a:p>
            <a:r>
              <a:t>WHAT MAKES A TIME SERIES DIFFERENT?</a:t>
            </a:r>
          </a:p>
        </p:txBody>
      </p:sp>
      <p:sp>
        <p:nvSpPr>
          <p:cNvPr id="257" name="Time Series will often be ‘non-stationary’, that means that you do not have a zero mean or constant variance. This can lead to spurious regressors (factors considered influential in a model that are actually not)."/>
          <p:cNvSpPr txBox="1">
            <a:spLocks noGrp="1"/>
          </p:cNvSpPr>
          <p:nvPr>
            <p:ph type="body" idx="1"/>
          </p:nvPr>
        </p:nvSpPr>
        <p:spPr>
          <a:prstGeom prst="rect">
            <a:avLst/>
          </a:prstGeom>
        </p:spPr>
        <p:txBody>
          <a:bodyPr/>
          <a:lstStyle>
            <a:lvl1pPr marL="0" indent="0">
              <a:lnSpc>
                <a:spcPct val="100000"/>
              </a:lnSpc>
              <a:spcBef>
                <a:spcPts val="1200"/>
              </a:spcBef>
              <a:buSzTx/>
              <a:buFontTx/>
              <a:buNone/>
            </a:lvl1pPr>
          </a:lstStyle>
          <a:p>
            <a:r>
              <a:t>Time Series will often be ‘non-stationary’, that means that you do not have a zero mean or constant variance. This can lead to spurious regressors (factors considered influential in a model that are actually not).</a:t>
            </a:r>
          </a:p>
        </p:txBody>
      </p:sp>
      <p:pic>
        <p:nvPicPr>
          <p:cNvPr id="258" name="Image" descr="Image"/>
          <p:cNvPicPr>
            <a:picLocks noChangeAspect="1"/>
          </p:cNvPicPr>
          <p:nvPr/>
        </p:nvPicPr>
        <p:blipFill>
          <a:blip r:embed="rId2">
            <a:extLst/>
          </a:blip>
          <a:srcRect b="49908"/>
          <a:stretch>
            <a:fillRect/>
          </a:stretch>
        </p:blipFill>
        <p:spPr>
          <a:xfrm>
            <a:off x="2410098" y="2582862"/>
            <a:ext cx="4542571" cy="2574827"/>
          </a:xfrm>
          <a:prstGeom prst="rect">
            <a:avLst/>
          </a:prstGeom>
          <a:ln w="25400"/>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65" name="TIME SERIES COMPONENTS"/>
          <p:cNvSpPr txBox="1">
            <a:spLocks noGrp="1"/>
          </p:cNvSpPr>
          <p:nvPr>
            <p:ph type="title"/>
          </p:nvPr>
        </p:nvSpPr>
        <p:spPr>
          <a:prstGeom prst="rect">
            <a:avLst/>
          </a:prstGeom>
        </p:spPr>
        <p:txBody>
          <a:bodyPr/>
          <a:lstStyle/>
          <a:p>
            <a:r>
              <a:t>TIME SERIES COMPONENTS</a:t>
            </a:r>
          </a:p>
        </p:txBody>
      </p:sp>
      <p:sp>
        <p:nvSpPr>
          <p:cNvPr id="266" name="There are three time series components we will use to describe a time series…"/>
          <p:cNvSpPr txBox="1">
            <a:spLocks noGrp="1"/>
          </p:cNvSpPr>
          <p:nvPr>
            <p:ph type="body" idx="1"/>
          </p:nvPr>
        </p:nvSpPr>
        <p:spPr>
          <a:prstGeom prst="rect">
            <a:avLst/>
          </a:prstGeom>
        </p:spPr>
        <p:txBody>
          <a:bodyPr/>
          <a:lstStyle/>
          <a:p>
            <a:pPr marL="0" indent="0">
              <a:lnSpc>
                <a:spcPct val="100000"/>
              </a:lnSpc>
              <a:spcBef>
                <a:spcPts val="1200"/>
              </a:spcBef>
              <a:buSzTx/>
              <a:buFontTx/>
              <a:buNone/>
            </a:pPr>
            <a:r>
              <a:t>There are three time series components we will use to describe a time series</a:t>
            </a:r>
          </a:p>
          <a:p>
            <a:pPr marL="0" indent="0">
              <a:lnSpc>
                <a:spcPct val="100000"/>
              </a:lnSpc>
              <a:spcBef>
                <a:spcPts val="1200"/>
              </a:spcBef>
              <a:buSzTx/>
              <a:buFontTx/>
              <a:buNone/>
            </a:pPr>
            <a:endParaRPr/>
          </a:p>
          <a:p>
            <a:pPr>
              <a:lnSpc>
                <a:spcPct val="100000"/>
              </a:lnSpc>
              <a:spcBef>
                <a:spcPts val="1200"/>
              </a:spcBef>
            </a:pPr>
            <a:r>
              <a:t>Trend</a:t>
            </a:r>
          </a:p>
          <a:p>
            <a:pPr>
              <a:lnSpc>
                <a:spcPct val="100000"/>
              </a:lnSpc>
              <a:spcBef>
                <a:spcPts val="1200"/>
              </a:spcBef>
            </a:pPr>
            <a:r>
              <a:t>Seasonal</a:t>
            </a:r>
          </a:p>
          <a:p>
            <a:pPr>
              <a:lnSpc>
                <a:spcPct val="100000"/>
              </a:lnSpc>
              <a:spcBef>
                <a:spcPts val="1200"/>
              </a:spcBef>
            </a:pPr>
            <a:r>
              <a:t>Cyclic</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73" name="TIME SERIES COMPONENTS - TREND"/>
          <p:cNvSpPr txBox="1">
            <a:spLocks noGrp="1"/>
          </p:cNvSpPr>
          <p:nvPr>
            <p:ph type="title"/>
          </p:nvPr>
        </p:nvSpPr>
        <p:spPr>
          <a:prstGeom prst="rect">
            <a:avLst/>
          </a:prstGeom>
        </p:spPr>
        <p:txBody>
          <a:bodyPr/>
          <a:lstStyle/>
          <a:p>
            <a:r>
              <a:t>TIME SERIES COMPONENTS - TREND</a:t>
            </a:r>
          </a:p>
        </p:txBody>
      </p:sp>
      <p:sp>
        <p:nvSpPr>
          <p:cNvPr id="274" name="A trend exists when there is a long-term increase or decrease in the data. It does not have to be linear. Sometimes we will refer to a trend “changing direction” when it might go from an increasing trend to a decreasing trend."/>
          <p:cNvSpPr txBox="1">
            <a:spLocks noGrp="1"/>
          </p:cNvSpPr>
          <p:nvPr>
            <p:ph type="body" idx="1"/>
          </p:nvPr>
        </p:nvSpPr>
        <p:spPr>
          <a:prstGeom prst="rect">
            <a:avLst/>
          </a:prstGeom>
        </p:spPr>
        <p:txBody>
          <a:bodyPr/>
          <a:lstStyle>
            <a:lvl1pPr marL="0" indent="0">
              <a:lnSpc>
                <a:spcPct val="100000"/>
              </a:lnSpc>
              <a:spcBef>
                <a:spcPts val="1200"/>
              </a:spcBef>
              <a:buSzTx/>
              <a:buFontTx/>
              <a:buNone/>
            </a:lvl1pPr>
          </a:lstStyle>
          <a:p>
            <a:r>
              <a:rPr dirty="0"/>
              <a:t>A trend exists when there is a long-term increase or decrease in the data. It does not have to be linear. Sometimes we will refer to a trend “changing direction” when it might go from an increasing trend to a decreasing trend</a:t>
            </a:r>
            <a:r>
              <a:rPr dirty="0" smtClean="0"/>
              <a:t>.</a:t>
            </a:r>
            <a:endParaRPr lang="en-GB" dirty="0" smtClean="0"/>
          </a:p>
          <a:p>
            <a:endParaRPr lang="en-GB" dirty="0"/>
          </a:p>
          <a:p>
            <a:r>
              <a:rPr lang="en-GB" dirty="0" smtClean="0"/>
              <a:t>Example:</a:t>
            </a:r>
            <a:endParaRPr dirty="0"/>
          </a:p>
        </p:txBody>
      </p:sp>
      <p:pic>
        <p:nvPicPr>
          <p:cNvPr id="2" name="Picture 1"/>
          <p:cNvPicPr>
            <a:picLocks noChangeAspect="1"/>
          </p:cNvPicPr>
          <p:nvPr/>
        </p:nvPicPr>
        <p:blipFill>
          <a:blip r:embed="rId2"/>
          <a:stretch>
            <a:fillRect/>
          </a:stretch>
        </p:blipFill>
        <p:spPr>
          <a:xfrm>
            <a:off x="2889503" y="2401881"/>
            <a:ext cx="4462843" cy="2612396"/>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81" name="TIME SERIES COMPONENTS - SEASONAL"/>
          <p:cNvSpPr txBox="1">
            <a:spLocks noGrp="1"/>
          </p:cNvSpPr>
          <p:nvPr>
            <p:ph type="title"/>
          </p:nvPr>
        </p:nvSpPr>
        <p:spPr>
          <a:prstGeom prst="rect">
            <a:avLst/>
          </a:prstGeom>
        </p:spPr>
        <p:txBody>
          <a:bodyPr/>
          <a:lstStyle/>
          <a:p>
            <a:r>
              <a:t>TIME SERIES COMPONENTS - SEASONAL</a:t>
            </a:r>
          </a:p>
        </p:txBody>
      </p:sp>
      <p:sp>
        <p:nvSpPr>
          <p:cNvPr id="282" name="A seasonal pattern exists when a series is influenced by seasonal factors (e.g., the quarter of the year, the month, or day of the week). Seasonality is always of a fixed and known period."/>
          <p:cNvSpPr txBox="1">
            <a:spLocks noGrp="1"/>
          </p:cNvSpPr>
          <p:nvPr>
            <p:ph type="body" idx="1"/>
          </p:nvPr>
        </p:nvSpPr>
        <p:spPr>
          <a:prstGeom prst="rect">
            <a:avLst/>
          </a:prstGeom>
        </p:spPr>
        <p:txBody>
          <a:bodyPr/>
          <a:lstStyle>
            <a:lvl1pPr marL="0" indent="0">
              <a:lnSpc>
                <a:spcPct val="100000"/>
              </a:lnSpc>
              <a:spcBef>
                <a:spcPts val="1200"/>
              </a:spcBef>
              <a:buSzTx/>
              <a:buFontTx/>
              <a:buNone/>
            </a:lvl1pPr>
          </a:lstStyle>
          <a:p>
            <a:r>
              <a:t>A seasonal pattern exists when a series is influenced by seasonal factors (e.g., the quarter of the year, the month, or day of the week). Seasonality is always of a fixed and known period.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80"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DATA SCIENCE…"/>
          <p:cNvSpPr txBox="1">
            <a:spLocks noGrp="1"/>
          </p:cNvSpPr>
          <p:nvPr>
            <p:ph type="title" idx="4294967295"/>
          </p:nvPr>
        </p:nvSpPr>
        <p:spPr>
          <a:xfrm>
            <a:off x="412750" y="1144586"/>
            <a:ext cx="8469313" cy="3666899"/>
          </a:xfrm>
          <a:prstGeom prst="rect">
            <a:avLst/>
          </a:prstGeom>
        </p:spPr>
        <p:txBody>
          <a:bodyPr lIns="0" tIns="0" rIns="0" bIns="0"/>
          <a:lstStyle/>
          <a:p>
            <a:pPr>
              <a:lnSpc>
                <a:spcPct val="100000"/>
              </a:lnSpc>
              <a:defRPr sz="7100"/>
            </a:pPr>
            <a:r>
              <a:rPr dirty="0"/>
              <a:t>DATA SCIENCE</a:t>
            </a:r>
          </a:p>
          <a:p>
            <a:pPr>
              <a:lnSpc>
                <a:spcPct val="100000"/>
              </a:lnSpc>
              <a:defRPr sz="3000"/>
            </a:pPr>
            <a:r>
              <a:rPr dirty="0"/>
              <a:t>10 WEEK PART TIME COURSE</a:t>
            </a:r>
          </a:p>
          <a:p>
            <a:pPr>
              <a:lnSpc>
                <a:spcPct val="100000"/>
              </a:lnSpc>
              <a:defRPr sz="3000"/>
            </a:pPr>
            <a:endParaRPr dirty="0"/>
          </a:p>
          <a:p>
            <a:pPr>
              <a:lnSpc>
                <a:spcPct val="100000"/>
              </a:lnSpc>
              <a:defRPr sz="3000"/>
            </a:pPr>
            <a:r>
              <a:rPr lang="en-GB" dirty="0" smtClean="0"/>
              <a:t>Lesson 14:</a:t>
            </a:r>
            <a:br>
              <a:rPr lang="en-GB" dirty="0" smtClean="0"/>
            </a:br>
            <a:r>
              <a:rPr lang="en-GB" dirty="0" smtClean="0"/>
              <a:t>- Introduction to R</a:t>
            </a:r>
            <a:br>
              <a:rPr lang="en-GB" dirty="0" smtClean="0"/>
            </a:br>
            <a:r>
              <a:rPr lang="en-GB" dirty="0" smtClean="0"/>
              <a:t>- Introduction to </a:t>
            </a:r>
            <a:r>
              <a:rPr dirty="0" smtClean="0"/>
              <a:t>Time Series</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89" name="TIME SERIES COMPONENTS - CYCLIC"/>
          <p:cNvSpPr txBox="1">
            <a:spLocks noGrp="1"/>
          </p:cNvSpPr>
          <p:nvPr>
            <p:ph type="title"/>
          </p:nvPr>
        </p:nvSpPr>
        <p:spPr>
          <a:prstGeom prst="rect">
            <a:avLst/>
          </a:prstGeom>
        </p:spPr>
        <p:txBody>
          <a:bodyPr/>
          <a:lstStyle/>
          <a:p>
            <a:r>
              <a:t>TIME SERIES COMPONENTS - CYCLIC</a:t>
            </a:r>
          </a:p>
        </p:txBody>
      </p:sp>
      <p:sp>
        <p:nvSpPr>
          <p:cNvPr id="290" name="A cyclic pattern exists when data exhibit rises and falls that are not of fixed period. The duration of these fluctuations is usually of at least 2 years."/>
          <p:cNvSpPr txBox="1">
            <a:spLocks noGrp="1"/>
          </p:cNvSpPr>
          <p:nvPr>
            <p:ph type="body" idx="1"/>
          </p:nvPr>
        </p:nvSpPr>
        <p:spPr>
          <a:prstGeom prst="rect">
            <a:avLst/>
          </a:prstGeom>
        </p:spPr>
        <p:txBody>
          <a:bodyPr/>
          <a:lstStyle>
            <a:lvl1pPr marL="0" indent="0">
              <a:lnSpc>
                <a:spcPct val="100000"/>
              </a:lnSpc>
              <a:spcBef>
                <a:spcPts val="1200"/>
              </a:spcBef>
              <a:buSzTx/>
              <a:buFontTx/>
              <a:buNone/>
            </a:lvl1pPr>
          </a:lstStyle>
          <a:p>
            <a:r>
              <a:t>A cyclic pattern exists when data exhibit rises and falls that are not of fixed period. The duration of these fluctuations is usually of at least 2 years.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extLst/>
          </a:blip>
          <a:stretch>
            <a:fillRect/>
          </a:stretch>
        </p:blipFill>
        <p:spPr>
          <a:xfrm>
            <a:off x="1359844" y="314347"/>
            <a:ext cx="6643387" cy="4941748"/>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99" name="TIME SERIES COMPONENTS"/>
          <p:cNvSpPr txBox="1">
            <a:spLocks noGrp="1"/>
          </p:cNvSpPr>
          <p:nvPr>
            <p:ph type="title"/>
          </p:nvPr>
        </p:nvSpPr>
        <p:spPr>
          <a:prstGeom prst="rect">
            <a:avLst/>
          </a:prstGeom>
        </p:spPr>
        <p:txBody>
          <a:bodyPr/>
          <a:lstStyle/>
          <a:p>
            <a:r>
              <a:t>TIME SERIES COMPONENTS</a:t>
            </a:r>
          </a:p>
        </p:txBody>
      </p:sp>
      <p:pic>
        <p:nvPicPr>
          <p:cNvPr id="300" name="Image" descr="Image"/>
          <p:cNvPicPr>
            <a:picLocks noChangeAspect="1"/>
          </p:cNvPicPr>
          <p:nvPr/>
        </p:nvPicPr>
        <p:blipFill>
          <a:blip r:embed="rId2">
            <a:extLst/>
          </a:blip>
          <a:stretch>
            <a:fillRect/>
          </a:stretch>
        </p:blipFill>
        <p:spPr>
          <a:xfrm>
            <a:off x="4069186" y="1227137"/>
            <a:ext cx="4946586" cy="3679566"/>
          </a:xfrm>
          <a:prstGeom prst="rect">
            <a:avLst/>
          </a:prstGeom>
          <a:ln w="25400"/>
        </p:spPr>
      </p:pic>
      <p:sp>
        <p:nvSpPr>
          <p:cNvPr id="301" name="Top Left: strong seasonality within each year, as well as some strong cyclic behaviour with period about 6–10 years. No Trend…"/>
          <p:cNvSpPr txBox="1">
            <a:spLocks noGrp="1"/>
          </p:cNvSpPr>
          <p:nvPr>
            <p:ph type="body" sz="half" idx="1"/>
          </p:nvPr>
        </p:nvSpPr>
        <p:spPr>
          <a:xfrm>
            <a:off x="468153" y="983297"/>
            <a:ext cx="3467717" cy="3795832"/>
          </a:xfrm>
          <a:prstGeom prst="rect">
            <a:avLst/>
          </a:prstGeom>
        </p:spPr>
        <p:txBody>
          <a:bodyPr/>
          <a:lstStyle/>
          <a:p>
            <a:pPr marL="0" indent="0">
              <a:lnSpc>
                <a:spcPct val="100000"/>
              </a:lnSpc>
              <a:spcBef>
                <a:spcPts val="1200"/>
              </a:spcBef>
              <a:buSzTx/>
              <a:buFontTx/>
              <a:buNone/>
              <a:defRPr sz="1200"/>
            </a:pPr>
            <a:r>
              <a:t>Top Left: strong seasonality within each year, as well as some strong cyclic behaviour with period about 6–10 years. No Trend</a:t>
            </a:r>
          </a:p>
          <a:p>
            <a:pPr marL="0" indent="0">
              <a:lnSpc>
                <a:spcPct val="100000"/>
              </a:lnSpc>
              <a:spcBef>
                <a:spcPts val="1200"/>
              </a:spcBef>
              <a:buSzTx/>
              <a:buFontTx/>
              <a:buNone/>
              <a:defRPr sz="1200"/>
            </a:pPr>
            <a:r>
              <a:t>Top Right: no seasonality, but an obvious downward trend. If we had more data we may be able to observe a cycle</a:t>
            </a:r>
          </a:p>
          <a:p>
            <a:pPr marL="0" indent="0">
              <a:lnSpc>
                <a:spcPct val="100000"/>
              </a:lnSpc>
              <a:spcBef>
                <a:spcPts val="1200"/>
              </a:spcBef>
              <a:buSzTx/>
              <a:buFontTx/>
              <a:buNone/>
              <a:defRPr sz="1200"/>
            </a:pPr>
            <a:r>
              <a:t>Bottom Left: strong increasing trend, with strong seasonality. No cycle</a:t>
            </a:r>
          </a:p>
          <a:p>
            <a:pPr marL="0" indent="0">
              <a:lnSpc>
                <a:spcPct val="100000"/>
              </a:lnSpc>
              <a:spcBef>
                <a:spcPts val="1200"/>
              </a:spcBef>
              <a:buSzTx/>
              <a:buFontTx/>
              <a:buNone/>
              <a:defRPr sz="1200"/>
            </a:pPr>
            <a:r>
              <a:t>Bottom Right: no trend, seasonality or cyclic behaviour</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08" name="WHAT IS A TIME SERIES DECOMPOSITION?"/>
          <p:cNvSpPr txBox="1">
            <a:spLocks noGrp="1"/>
          </p:cNvSpPr>
          <p:nvPr>
            <p:ph type="title"/>
          </p:nvPr>
        </p:nvSpPr>
        <p:spPr>
          <a:prstGeom prst="rect">
            <a:avLst/>
          </a:prstGeom>
        </p:spPr>
        <p:txBody>
          <a:bodyPr/>
          <a:lstStyle/>
          <a:p>
            <a:r>
              <a:t>WHAT IS A TIME SERIES DECOMPOSITION?</a:t>
            </a:r>
          </a:p>
        </p:txBody>
      </p:sp>
      <p:sp>
        <p:nvSpPr>
          <p:cNvPr id="309" name="Time Series Decomposition is a way to break down a time series into the Season, Trend (which includes the cycle) and Remainder."/>
          <p:cNvSpPr txBox="1">
            <a:spLocks noGrp="1"/>
          </p:cNvSpPr>
          <p:nvPr>
            <p:ph type="body" idx="1"/>
          </p:nvPr>
        </p:nvSpPr>
        <p:spPr>
          <a:prstGeom prst="rect">
            <a:avLst/>
          </a:prstGeom>
        </p:spPr>
        <p:txBody>
          <a:bodyPr/>
          <a:lstStyle>
            <a:lvl1pPr marL="0" indent="0">
              <a:lnSpc>
                <a:spcPct val="100000"/>
              </a:lnSpc>
              <a:spcBef>
                <a:spcPts val="1200"/>
              </a:spcBef>
              <a:buSzTx/>
              <a:buFontTx/>
              <a:buNone/>
            </a:lvl1pPr>
          </a:lstStyle>
          <a:p>
            <a:r>
              <a:t>Time Series Decomposition is a way to break down a time series into the Season, Trend (which includes the cycle) and Remainder.</a:t>
            </a:r>
          </a:p>
        </p:txBody>
      </p:sp>
      <p:pic>
        <p:nvPicPr>
          <p:cNvPr id="310" name="Image" descr="Image"/>
          <p:cNvPicPr>
            <a:picLocks noChangeAspect="1"/>
          </p:cNvPicPr>
          <p:nvPr/>
        </p:nvPicPr>
        <p:blipFill>
          <a:blip r:embed="rId2">
            <a:extLst/>
          </a:blip>
          <a:stretch>
            <a:fillRect/>
          </a:stretch>
        </p:blipFill>
        <p:spPr>
          <a:xfrm>
            <a:off x="2938046" y="1731788"/>
            <a:ext cx="3486983" cy="3462512"/>
          </a:xfrm>
          <a:prstGeom prst="rect">
            <a:avLst/>
          </a:prstGeom>
          <a:ln w="25400"/>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17" name="TIME SERIES MODELS - EXPONENTIAL SMOOTHING"/>
          <p:cNvSpPr txBox="1">
            <a:spLocks noGrp="1"/>
          </p:cNvSpPr>
          <p:nvPr>
            <p:ph type="title"/>
          </p:nvPr>
        </p:nvSpPr>
        <p:spPr>
          <a:prstGeom prst="rect">
            <a:avLst/>
          </a:prstGeom>
        </p:spPr>
        <p:txBody>
          <a:bodyPr/>
          <a:lstStyle/>
          <a:p>
            <a:r>
              <a:t>TIME SERIES MODELS - EXPONENTIAL SMOOTHING</a:t>
            </a:r>
          </a:p>
        </p:txBody>
      </p:sp>
      <p:sp>
        <p:nvSpPr>
          <p:cNvPr id="318" name="We can consider these to be weighted averages of past observations. This means that the more recent the observation, the higher the weighting of that observation.…"/>
          <p:cNvSpPr txBox="1">
            <a:spLocks noGrp="1"/>
          </p:cNvSpPr>
          <p:nvPr>
            <p:ph type="body" idx="1"/>
          </p:nvPr>
        </p:nvSpPr>
        <p:spPr>
          <a:prstGeom prst="rect">
            <a:avLst/>
          </a:prstGeom>
        </p:spPr>
        <p:txBody>
          <a:bodyPr/>
          <a:lstStyle/>
          <a:p>
            <a:pPr marL="0" indent="0">
              <a:lnSpc>
                <a:spcPct val="100000"/>
              </a:lnSpc>
              <a:spcBef>
                <a:spcPts val="1200"/>
              </a:spcBef>
              <a:buSzTx/>
              <a:buFontTx/>
              <a:buNone/>
            </a:pPr>
            <a:r>
              <a:rPr dirty="0"/>
              <a:t>We can consider these to be weighted averages of past observations. This means that the more recent the observation, the higher the weighting of that observation.</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a:t>The Naive model is the case where the forecast is equal to the last observed value, </a:t>
            </a:r>
          </a:p>
          <a:p>
            <a:pPr marL="0" indent="0" algn="ctr">
              <a:lnSpc>
                <a:spcPct val="100000"/>
              </a:lnSpc>
              <a:spcBef>
                <a:spcPts val="1200"/>
              </a:spcBef>
              <a:buSzTx/>
              <a:buFontTx/>
              <a:buNone/>
            </a:pPr>
            <a:r>
              <a:rPr lang="en-US" dirty="0" smtClean="0"/>
              <a:t>Y</a:t>
            </a:r>
            <a:r>
              <a:rPr lang="en-GB" baseline="-25000" dirty="0" smtClean="0"/>
              <a:t>t+1</a:t>
            </a:r>
            <a:r>
              <a:rPr lang="en-GB" dirty="0" smtClean="0"/>
              <a:t> = </a:t>
            </a:r>
            <a:r>
              <a:rPr lang="en-GB" dirty="0" err="1" smtClean="0"/>
              <a:t>Y</a:t>
            </a:r>
            <a:r>
              <a:rPr lang="en-GB" baseline="-25000" dirty="0" err="1" smtClean="0"/>
              <a:t>t</a:t>
            </a:r>
            <a:endParaRPr baseline="-25000" dirty="0"/>
          </a:p>
          <a:p>
            <a:pPr marL="0" indent="0">
              <a:lnSpc>
                <a:spcPct val="100000"/>
              </a:lnSpc>
              <a:spcBef>
                <a:spcPts val="1200"/>
              </a:spcBef>
              <a:buSzTx/>
              <a:buFontTx/>
              <a:buNone/>
            </a:pPr>
            <a:endParaRPr baseline="-5999" dirty="0"/>
          </a:p>
          <a:p>
            <a:pPr marL="0" indent="0">
              <a:lnSpc>
                <a:spcPct val="100000"/>
              </a:lnSpc>
              <a:spcBef>
                <a:spcPts val="1200"/>
              </a:spcBef>
              <a:buSzTx/>
              <a:buFontTx/>
              <a:buNone/>
            </a:pPr>
            <a:r>
              <a:rPr dirty="0"/>
              <a:t>What if we were to weight the observations to have decreasing weights as the observations got older? What would the equation look like?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25" name="TIME SERIES MODELS - EXPONENTIAL SMOOTHING"/>
          <p:cNvSpPr txBox="1">
            <a:spLocks noGrp="1"/>
          </p:cNvSpPr>
          <p:nvPr>
            <p:ph type="title"/>
          </p:nvPr>
        </p:nvSpPr>
        <p:spPr>
          <a:prstGeom prst="rect">
            <a:avLst/>
          </a:prstGeom>
        </p:spPr>
        <p:txBody>
          <a:bodyPr/>
          <a:lstStyle/>
          <a:p>
            <a:r>
              <a:t>TIME SERIES MODELS - EXPONENTIAL SMOOTHING</a:t>
            </a:r>
          </a:p>
        </p:txBody>
      </p:sp>
      <p:sp>
        <p:nvSpPr>
          <p:cNvPr id="326" name="ŷ T+1|T=αyT+α(1−α)yT-1+α(1−α)2yT-2+⋯…"/>
          <p:cNvSpPr txBox="1">
            <a:spLocks noGrp="1"/>
          </p:cNvSpPr>
          <p:nvPr>
            <p:ph type="body" idx="1"/>
          </p:nvPr>
        </p:nvSpPr>
        <p:spPr>
          <a:prstGeom prst="rect">
            <a:avLst/>
          </a:prstGeom>
        </p:spPr>
        <p:txBody>
          <a:bodyPr/>
          <a:lstStyle/>
          <a:p>
            <a:pPr marL="0" indent="0" algn="ctr">
              <a:lnSpc>
                <a:spcPct val="100000"/>
              </a:lnSpc>
              <a:spcBef>
                <a:spcPts val="1200"/>
              </a:spcBef>
              <a:buSzTx/>
              <a:buFontTx/>
              <a:buNone/>
            </a:pPr>
            <a:r>
              <a:rPr dirty="0"/>
              <a:t>ŷ </a:t>
            </a:r>
            <a:r>
              <a:rPr lang="en-GB" baseline="-5999" dirty="0"/>
              <a:t>t</a:t>
            </a:r>
            <a:r>
              <a:rPr baseline="-5999" dirty="0" smtClean="0"/>
              <a:t>+1</a:t>
            </a:r>
            <a:r>
              <a:rPr lang="en-GB" baseline="-5999" dirty="0" smtClean="0"/>
              <a:t> </a:t>
            </a:r>
            <a:r>
              <a:rPr baseline="-5999" dirty="0" smtClean="0"/>
              <a:t>|</a:t>
            </a:r>
            <a:r>
              <a:rPr lang="en-GB" baseline="-5999" dirty="0" smtClean="0"/>
              <a:t> t  </a:t>
            </a:r>
            <a:r>
              <a:rPr dirty="0" smtClean="0"/>
              <a:t>=</a:t>
            </a:r>
            <a:r>
              <a:rPr lang="en-GB" dirty="0" smtClean="0"/>
              <a:t>  </a:t>
            </a:r>
            <a:r>
              <a:rPr dirty="0" smtClean="0"/>
              <a:t>αy</a:t>
            </a:r>
            <a:r>
              <a:rPr lang="en-GB" baseline="-5999" dirty="0"/>
              <a:t>t</a:t>
            </a:r>
            <a:r>
              <a:rPr lang="en-GB" baseline="-5999" dirty="0" smtClean="0"/>
              <a:t>  </a:t>
            </a:r>
            <a:r>
              <a:rPr dirty="0" smtClean="0"/>
              <a:t>+</a:t>
            </a:r>
            <a:r>
              <a:rPr lang="en-GB" dirty="0" smtClean="0"/>
              <a:t>  </a:t>
            </a:r>
            <a:r>
              <a:rPr dirty="0" smtClean="0"/>
              <a:t>α(1</a:t>
            </a:r>
            <a:r>
              <a:rPr dirty="0"/>
              <a:t>−</a:t>
            </a:r>
            <a:r>
              <a:rPr dirty="0" smtClean="0"/>
              <a:t>α)y</a:t>
            </a:r>
            <a:r>
              <a:rPr lang="en-GB" baseline="-5999" dirty="0"/>
              <a:t>t</a:t>
            </a:r>
            <a:r>
              <a:rPr baseline="-5999" dirty="0" smtClean="0"/>
              <a:t>-1</a:t>
            </a:r>
            <a:r>
              <a:rPr lang="en-GB" baseline="-5999" dirty="0" smtClean="0"/>
              <a:t>  </a:t>
            </a:r>
            <a:r>
              <a:rPr dirty="0" smtClean="0"/>
              <a:t>+</a:t>
            </a:r>
            <a:r>
              <a:rPr lang="en-GB" dirty="0" smtClean="0"/>
              <a:t>  </a:t>
            </a:r>
            <a:r>
              <a:rPr dirty="0" smtClean="0"/>
              <a:t>α(1</a:t>
            </a:r>
            <a:r>
              <a:rPr dirty="0"/>
              <a:t>−</a:t>
            </a:r>
            <a:r>
              <a:rPr dirty="0" smtClean="0"/>
              <a:t>α)</a:t>
            </a:r>
            <a:r>
              <a:rPr baseline="31999" dirty="0" smtClean="0"/>
              <a:t>2</a:t>
            </a:r>
            <a:r>
              <a:rPr dirty="0" smtClean="0"/>
              <a:t>y</a:t>
            </a:r>
            <a:r>
              <a:rPr lang="en-GB" baseline="-5999" dirty="0"/>
              <a:t>t</a:t>
            </a:r>
            <a:r>
              <a:rPr baseline="-5999" dirty="0" smtClean="0"/>
              <a:t>-2</a:t>
            </a:r>
            <a:r>
              <a:rPr lang="en-GB" baseline="-5999" dirty="0" smtClean="0"/>
              <a:t>  </a:t>
            </a:r>
            <a:r>
              <a:rPr dirty="0" smtClean="0"/>
              <a:t>+</a:t>
            </a:r>
            <a:r>
              <a:rPr lang="en-GB" dirty="0" smtClean="0"/>
              <a:t> </a:t>
            </a:r>
            <a:r>
              <a:rPr dirty="0" smtClean="0"/>
              <a:t>⋯</a:t>
            </a:r>
            <a:endParaRPr dirty="0"/>
          </a:p>
          <a:p>
            <a:pPr marL="0" indent="0" algn="ctr">
              <a:lnSpc>
                <a:spcPct val="100000"/>
              </a:lnSpc>
              <a:spcBef>
                <a:spcPts val="1200"/>
              </a:spcBef>
              <a:buSzTx/>
              <a:buFontTx/>
              <a:buNone/>
            </a:pPr>
            <a:endParaRPr dirty="0"/>
          </a:p>
          <a:p>
            <a:pPr marL="0" indent="0">
              <a:lnSpc>
                <a:spcPct val="100000"/>
              </a:lnSpc>
              <a:spcBef>
                <a:spcPts val="1200"/>
              </a:spcBef>
              <a:buSzTx/>
              <a:buFontTx/>
              <a:buNone/>
            </a:pPr>
            <a:r>
              <a:rPr dirty="0"/>
              <a:t>where  0 ≤ α ≤ 1 is the smoothing parameter.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33" name="TIME SERIES MODELS - HOLT WINTERS"/>
          <p:cNvSpPr txBox="1">
            <a:spLocks noGrp="1"/>
          </p:cNvSpPr>
          <p:nvPr>
            <p:ph type="title"/>
          </p:nvPr>
        </p:nvSpPr>
        <p:spPr>
          <a:prstGeom prst="rect">
            <a:avLst/>
          </a:prstGeom>
        </p:spPr>
        <p:txBody>
          <a:bodyPr/>
          <a:lstStyle/>
          <a:p>
            <a:r>
              <a:t>TIME SERIES MODELS - HOLT WINTERS</a:t>
            </a:r>
          </a:p>
        </p:txBody>
      </p:sp>
      <p:sp>
        <p:nvSpPr>
          <p:cNvPr id="334" name="The Holt-Winters method captures level, trend and seasonality.…"/>
          <p:cNvSpPr txBox="1">
            <a:spLocks noGrp="1"/>
          </p:cNvSpPr>
          <p:nvPr>
            <p:ph type="body" idx="1"/>
          </p:nvPr>
        </p:nvSpPr>
        <p:spPr>
          <a:prstGeom prst="rect">
            <a:avLst/>
          </a:prstGeom>
        </p:spPr>
        <p:txBody>
          <a:bodyPr/>
          <a:lstStyle/>
          <a:p>
            <a:pPr marL="0" indent="0">
              <a:lnSpc>
                <a:spcPct val="100000"/>
              </a:lnSpc>
              <a:spcBef>
                <a:spcPts val="1200"/>
              </a:spcBef>
              <a:buSzTx/>
              <a:buFontTx/>
              <a:buNone/>
            </a:pPr>
            <a:r>
              <a:t>The Holt-Winters method captures level, trend and seasonality.</a:t>
            </a:r>
          </a:p>
          <a:p>
            <a:pPr marL="0" indent="0">
              <a:lnSpc>
                <a:spcPct val="100000"/>
              </a:lnSpc>
              <a:spcBef>
                <a:spcPts val="1200"/>
              </a:spcBef>
              <a:buSzTx/>
              <a:buFontTx/>
              <a:buNone/>
            </a:pPr>
            <a:r>
              <a:t>There are two variations to this method that differ in the nature of the seasonal component. The additive method is preferred when the seasonal variations are roughly constant through the series, while the multiplicative method is preferred when the seasonal variations are changing proportional to the level of the series. </a:t>
            </a: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endParaRPr/>
          </a:p>
        </p:txBody>
      </p:sp>
      <p:pic>
        <p:nvPicPr>
          <p:cNvPr id="335" name="Image" descr="Image"/>
          <p:cNvPicPr>
            <a:picLocks noChangeAspect="1"/>
          </p:cNvPicPr>
          <p:nvPr/>
        </p:nvPicPr>
        <p:blipFill>
          <a:blip r:embed="rId2">
            <a:extLst/>
          </a:blip>
          <a:stretch>
            <a:fillRect/>
          </a:stretch>
        </p:blipFill>
        <p:spPr>
          <a:xfrm>
            <a:off x="198437" y="3117850"/>
            <a:ext cx="5029201" cy="1562100"/>
          </a:xfrm>
          <a:prstGeom prst="rect">
            <a:avLst/>
          </a:prstGeom>
          <a:ln w="25400"/>
        </p:spPr>
      </p:pic>
      <p:pic>
        <p:nvPicPr>
          <p:cNvPr id="336" name="Image" descr="Image"/>
          <p:cNvPicPr>
            <a:picLocks noChangeAspect="1"/>
          </p:cNvPicPr>
          <p:nvPr/>
        </p:nvPicPr>
        <p:blipFill>
          <a:blip r:embed="rId3">
            <a:extLst/>
          </a:blip>
          <a:stretch>
            <a:fillRect/>
          </a:stretch>
        </p:blipFill>
        <p:spPr>
          <a:xfrm>
            <a:off x="5138737" y="3079750"/>
            <a:ext cx="4114801" cy="2044700"/>
          </a:xfrm>
          <a:prstGeom prst="rect">
            <a:avLst/>
          </a:prstGeom>
          <a:ln w="25400"/>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43" name="ARIMA MODELS - STATIONARITY &amp; DIFFERENCING"/>
          <p:cNvSpPr txBox="1">
            <a:spLocks noGrp="1"/>
          </p:cNvSpPr>
          <p:nvPr>
            <p:ph type="title"/>
          </p:nvPr>
        </p:nvSpPr>
        <p:spPr>
          <a:prstGeom prst="rect">
            <a:avLst/>
          </a:prstGeom>
        </p:spPr>
        <p:txBody>
          <a:bodyPr/>
          <a:lstStyle/>
          <a:p>
            <a:r>
              <a:t>ARIMA MODELS - STATIONARITY &amp; DIFFERENCING</a:t>
            </a:r>
          </a:p>
        </p:txBody>
      </p:sp>
      <p:sp>
        <p:nvSpPr>
          <p:cNvPr id="344" name="A stationary time series is one whose properties do not depend on the time at which the series is observed. So time series with trends, or with seasonality, are not stationary — the trend and seasonality will affect the value of the time series at different times. On the other hand, a white noise series is stationary — it does not matter when you observe it, it should look much the same at any period of time.…"/>
          <p:cNvSpPr txBox="1">
            <a:spLocks noGrp="1"/>
          </p:cNvSpPr>
          <p:nvPr>
            <p:ph type="body" idx="1"/>
          </p:nvPr>
        </p:nvSpPr>
        <p:spPr>
          <a:prstGeom prst="rect">
            <a:avLst/>
          </a:prstGeom>
        </p:spPr>
        <p:txBody>
          <a:bodyPr/>
          <a:lstStyle/>
          <a:p>
            <a:pPr marL="0" indent="0">
              <a:lnSpc>
                <a:spcPct val="100000"/>
              </a:lnSpc>
              <a:spcBef>
                <a:spcPts val="1200"/>
              </a:spcBef>
              <a:buSzTx/>
              <a:buFontTx/>
              <a:buNone/>
            </a:pPr>
            <a:r>
              <a:t>A stationary time series is one whose properties do not depend on the time at which the series is observed. So time series with trends, or with seasonality, are not stationary — the trend and seasonality will affect the value of the time series at different times. On the other hand, a white noise series is stationary — it does not matter when you observe it, it should look much the same at any period of time.</a:t>
            </a:r>
          </a:p>
          <a:p>
            <a:pPr marL="0" indent="0">
              <a:lnSpc>
                <a:spcPct val="100000"/>
              </a:lnSpc>
              <a:spcBef>
                <a:spcPts val="1200"/>
              </a:spcBef>
              <a:buSzTx/>
              <a:buFontTx/>
              <a:buNone/>
            </a:pPr>
            <a:endParaRPr/>
          </a:p>
          <a:p>
            <a:pPr marL="0" indent="0">
              <a:lnSpc>
                <a:spcPct val="100000"/>
              </a:lnSpc>
              <a:spcBef>
                <a:spcPts val="1200"/>
              </a:spcBef>
              <a:buSzTx/>
              <a:buFontTx/>
              <a:buNone/>
            </a:pPr>
            <a:r>
              <a:t>In general, a stationary time series will have no predictable patterns in the long-term. Time plots will show the series to be roughly horizontal (although some cyclic behaviour is possible) with constant variance.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extLst/>
          </a:blip>
          <a:stretch>
            <a:fillRect/>
          </a:stretch>
        </p:blipFill>
        <p:spPr>
          <a:xfrm>
            <a:off x="1870143" y="0"/>
            <a:ext cx="5622789" cy="5257800"/>
          </a:xfrm>
          <a:prstGeom prst="rect">
            <a:avLst/>
          </a:prstGeom>
          <a:ln w="25400"/>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53" name="ARIMA MODELS - STATIONARITY &amp; DIFFERENCING"/>
          <p:cNvSpPr txBox="1">
            <a:spLocks noGrp="1"/>
          </p:cNvSpPr>
          <p:nvPr>
            <p:ph type="title"/>
          </p:nvPr>
        </p:nvSpPr>
        <p:spPr>
          <a:prstGeom prst="rect">
            <a:avLst/>
          </a:prstGeom>
        </p:spPr>
        <p:txBody>
          <a:bodyPr/>
          <a:lstStyle/>
          <a:p>
            <a:r>
              <a:t>ARIMA MODELS - STATIONARITY &amp; DIFFERENCING</a:t>
            </a:r>
          </a:p>
        </p:txBody>
      </p:sp>
      <p:pic>
        <p:nvPicPr>
          <p:cNvPr id="354" name="Image" descr="Image"/>
          <p:cNvPicPr>
            <a:picLocks noChangeAspect="1"/>
          </p:cNvPicPr>
          <p:nvPr/>
        </p:nvPicPr>
        <p:blipFill>
          <a:blip r:embed="rId2">
            <a:extLst/>
          </a:blip>
          <a:stretch>
            <a:fillRect/>
          </a:stretch>
        </p:blipFill>
        <p:spPr>
          <a:xfrm>
            <a:off x="4820385" y="1107044"/>
            <a:ext cx="4031447" cy="3769756"/>
          </a:xfrm>
          <a:prstGeom prst="rect">
            <a:avLst/>
          </a:prstGeom>
          <a:ln w="25400"/>
        </p:spPr>
      </p:pic>
      <p:sp>
        <p:nvSpPr>
          <p:cNvPr id="355" name="seasonality rules out series (d), (h) and (i).…"/>
          <p:cNvSpPr txBox="1">
            <a:spLocks noGrp="1"/>
          </p:cNvSpPr>
          <p:nvPr>
            <p:ph type="body" sz="half" idx="1"/>
          </p:nvPr>
        </p:nvSpPr>
        <p:spPr>
          <a:xfrm>
            <a:off x="468153" y="983297"/>
            <a:ext cx="3467717" cy="3795832"/>
          </a:xfrm>
          <a:prstGeom prst="rect">
            <a:avLst/>
          </a:prstGeom>
        </p:spPr>
        <p:txBody>
          <a:bodyPr/>
          <a:lstStyle/>
          <a:p>
            <a:pPr marL="0" indent="0">
              <a:lnSpc>
                <a:spcPct val="100000"/>
              </a:lnSpc>
              <a:spcBef>
                <a:spcPts val="1200"/>
              </a:spcBef>
              <a:buSzTx/>
              <a:buFontTx/>
              <a:buNone/>
              <a:defRPr sz="1200"/>
            </a:pPr>
            <a:r>
              <a:t>seasonality rules out series (d), (h) and (i). </a:t>
            </a:r>
          </a:p>
          <a:p>
            <a:pPr marL="0" indent="0">
              <a:lnSpc>
                <a:spcPct val="100000"/>
              </a:lnSpc>
              <a:spcBef>
                <a:spcPts val="1200"/>
              </a:spcBef>
              <a:buSzTx/>
              <a:buFontTx/>
              <a:buNone/>
              <a:defRPr sz="1200"/>
            </a:pPr>
            <a:r>
              <a:t>Trend rules out series (a), (c), (e), (f) and (i). </a:t>
            </a:r>
          </a:p>
          <a:p>
            <a:pPr marL="0" indent="0">
              <a:lnSpc>
                <a:spcPct val="100000"/>
              </a:lnSpc>
              <a:spcBef>
                <a:spcPts val="1200"/>
              </a:spcBef>
              <a:buSzTx/>
              <a:buFontTx/>
              <a:buNone/>
              <a:defRPr sz="1200"/>
            </a:pPr>
            <a:r>
              <a:t>Increasing variance also rules out (i). </a:t>
            </a:r>
          </a:p>
          <a:p>
            <a:pPr marL="0" indent="0">
              <a:lnSpc>
                <a:spcPct val="100000"/>
              </a:lnSpc>
              <a:spcBef>
                <a:spcPts val="1200"/>
              </a:spcBef>
              <a:buSzTx/>
              <a:buFontTx/>
              <a:buNone/>
              <a:defRPr sz="1200"/>
            </a:pPr>
            <a:r>
              <a:t>That leaves only (b) and (g) as stationary series. At first glance, the strong cycles in series (g) might appear to make it non-stationary. But these cycles are aperiodic</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13161"/>
            <a:ext cx="5732567" cy="5257799"/>
          </a:xfrm>
          <a:prstGeom prst="rect">
            <a:avLst/>
          </a:prstGeom>
        </p:spPr>
      </p:pic>
      <p:sp>
        <p:nvSpPr>
          <p:cNvPr id="9" name="Rectangle 8"/>
          <p:cNvSpPr/>
          <p:nvPr/>
        </p:nvSpPr>
        <p:spPr>
          <a:xfrm>
            <a:off x="2763250" y="3657600"/>
            <a:ext cx="5730502" cy="1613360"/>
          </a:xfrm>
          <a:prstGeom prst="rect">
            <a:avLst/>
          </a:prstGeom>
          <a:solidFill>
            <a:srgbClr val="00B050">
              <a:alpha val="44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4" name="Rectangle 3"/>
          <p:cNvSpPr/>
          <p:nvPr/>
        </p:nvSpPr>
        <p:spPr>
          <a:xfrm>
            <a:off x="5173885" y="3856624"/>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 name="Right Bracket 2"/>
          <p:cNvSpPr/>
          <p:nvPr/>
        </p:nvSpPr>
        <p:spPr>
          <a:xfrm flipH="1">
            <a:off x="4911752" y="3721608"/>
            <a:ext cx="300327" cy="484632"/>
          </a:xfrm>
          <a:prstGeom prst="rightBracket">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Rectangle 14"/>
          <p:cNvSpPr/>
          <p:nvPr/>
        </p:nvSpPr>
        <p:spPr>
          <a:xfrm>
            <a:off x="-10886" y="3302"/>
            <a:ext cx="2761185" cy="5242233"/>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2065" y="1419903"/>
            <a:ext cx="2761185" cy="1949252"/>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Course Plan</a:t>
            </a:r>
            <a:endParaRPr kumimoji="0" lang="en-US" sz="60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7" name="Rectangle 16"/>
          <p:cNvSpPr/>
          <p:nvPr/>
        </p:nvSpPr>
        <p:spPr>
          <a:xfrm>
            <a:off x="2859160" y="3786924"/>
            <a:ext cx="1929317" cy="81047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Final</a:t>
            </a:r>
            <a:r>
              <a:rPr kumimoji="0" lang="en-US" sz="23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
            </a:r>
            <a:br>
              <a:rPr kumimoji="0" lang="en-US" sz="23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23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Countdown!</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733370204"/>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62" name="ARIMA MODELS - STATIONARITY &amp; DIFFERENCING"/>
          <p:cNvSpPr txBox="1">
            <a:spLocks noGrp="1"/>
          </p:cNvSpPr>
          <p:nvPr>
            <p:ph type="title"/>
          </p:nvPr>
        </p:nvSpPr>
        <p:spPr>
          <a:prstGeom prst="rect">
            <a:avLst/>
          </a:prstGeom>
        </p:spPr>
        <p:txBody>
          <a:bodyPr/>
          <a:lstStyle/>
          <a:p>
            <a:r>
              <a:t>ARIMA MODELS - STATIONARITY &amp; DIFFERENCING</a:t>
            </a:r>
          </a:p>
        </p:txBody>
      </p:sp>
      <p:sp>
        <p:nvSpPr>
          <p:cNvPr id="363" name="One way to make a time series stationary is to compute the differences between consecutive observations.…"/>
          <p:cNvSpPr txBox="1">
            <a:spLocks noGrp="1"/>
          </p:cNvSpPr>
          <p:nvPr>
            <p:ph type="body" idx="1"/>
          </p:nvPr>
        </p:nvSpPr>
        <p:spPr>
          <a:prstGeom prst="rect">
            <a:avLst/>
          </a:prstGeom>
        </p:spPr>
        <p:txBody>
          <a:bodyPr/>
          <a:lstStyle/>
          <a:p>
            <a:pPr marL="0" indent="0">
              <a:lnSpc>
                <a:spcPct val="100000"/>
              </a:lnSpc>
              <a:spcBef>
                <a:spcPts val="1200"/>
              </a:spcBef>
              <a:buSzTx/>
              <a:buFontTx/>
              <a:buNone/>
            </a:pPr>
            <a:r>
              <a:t>One way to make a time series stationary is to compute the differences between consecutive observations.</a:t>
            </a:r>
          </a:p>
          <a:p>
            <a:pPr marL="0" indent="0">
              <a:lnSpc>
                <a:spcPct val="100000"/>
              </a:lnSpc>
              <a:spcBef>
                <a:spcPts val="1200"/>
              </a:spcBef>
              <a:buSzTx/>
              <a:buFontTx/>
              <a:buNone/>
            </a:pPr>
            <a:endParaRPr/>
          </a:p>
          <a:p>
            <a:pPr marL="0" indent="0">
              <a:lnSpc>
                <a:spcPct val="100000"/>
              </a:lnSpc>
              <a:spcBef>
                <a:spcPts val="1200"/>
              </a:spcBef>
              <a:buSzTx/>
              <a:buFontTx/>
              <a:buNone/>
            </a:pPr>
            <a:r>
              <a:t>Differencing can help stabilize the mean of a time series by removing changes in the level of a time series, and so eliminating trend and seasonality.</a:t>
            </a:r>
          </a:p>
          <a:p>
            <a:pPr marL="0" indent="0">
              <a:lnSpc>
                <a:spcPct val="100000"/>
              </a:lnSpc>
              <a:spcBef>
                <a:spcPts val="1200"/>
              </a:spcBef>
              <a:buSzTx/>
              <a:buFontTx/>
              <a:buNone/>
            </a:pPr>
            <a:endParaRPr/>
          </a:p>
          <a:p>
            <a:pPr marL="0" indent="0">
              <a:lnSpc>
                <a:spcPct val="100000"/>
              </a:lnSpc>
              <a:spcBef>
                <a:spcPts val="1200"/>
              </a:spcBef>
              <a:buSzTx/>
              <a:buFontTx/>
              <a:buNone/>
            </a:pPr>
            <a:r>
              <a:t>A seasonal difference is the difference between an observation and the corresponding observation from the previous year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Image" descr="Image"/>
          <p:cNvPicPr>
            <a:picLocks noChangeAspect="1"/>
          </p:cNvPicPr>
          <p:nvPr/>
        </p:nvPicPr>
        <p:blipFill>
          <a:blip r:embed="rId2">
            <a:extLst/>
          </a:blip>
          <a:stretch>
            <a:fillRect/>
          </a:stretch>
        </p:blipFill>
        <p:spPr>
          <a:xfrm>
            <a:off x="2468135" y="0"/>
            <a:ext cx="4426805" cy="5257800"/>
          </a:xfrm>
          <a:prstGeom prst="rect">
            <a:avLst/>
          </a:prstGeom>
          <a:ln w="25400"/>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372" name="ARIMA MODELS - BACKSHIFT OPERATOR"/>
          <p:cNvSpPr txBox="1">
            <a:spLocks noGrp="1"/>
          </p:cNvSpPr>
          <p:nvPr>
            <p:ph type="title"/>
          </p:nvPr>
        </p:nvSpPr>
        <p:spPr>
          <a:prstGeom prst="rect">
            <a:avLst/>
          </a:prstGeom>
        </p:spPr>
        <p:txBody>
          <a:bodyPr/>
          <a:lstStyle/>
          <a:p>
            <a:r>
              <a:t>ARIMA MODELS - BACKSHIFT OPERATOR</a:t>
            </a:r>
          </a:p>
        </p:txBody>
      </p:sp>
      <p:sp>
        <p:nvSpPr>
          <p:cNvPr id="373" name="The backward shift operator BB is a useful notational device when working with time series lags:…"/>
          <p:cNvSpPr txBox="1">
            <a:spLocks noGrp="1"/>
          </p:cNvSpPr>
          <p:nvPr>
            <p:ph type="body" idx="1"/>
          </p:nvPr>
        </p:nvSpPr>
        <p:spPr>
          <a:prstGeom prst="rect">
            <a:avLst/>
          </a:prstGeom>
        </p:spPr>
        <p:txBody>
          <a:bodyPr/>
          <a:lstStyle/>
          <a:p>
            <a:pPr marL="0" indent="0">
              <a:lnSpc>
                <a:spcPct val="100000"/>
              </a:lnSpc>
              <a:spcBef>
                <a:spcPts val="1200"/>
              </a:spcBef>
              <a:buSzTx/>
              <a:buFontTx/>
              <a:buNone/>
            </a:pPr>
            <a:r>
              <a:rPr dirty="0"/>
              <a:t>The backward shift operator BB is a useful notational device when working with time series lags:</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smtClean="0"/>
              <a:t>By</a:t>
            </a:r>
            <a:r>
              <a:rPr baseline="-5999" dirty="0" smtClean="0"/>
              <a:t>t</a:t>
            </a:r>
            <a:r>
              <a:rPr lang="en-GB" baseline="-5999" dirty="0" smtClean="0"/>
              <a:t>  </a:t>
            </a:r>
            <a:r>
              <a:rPr dirty="0" smtClean="0"/>
              <a:t>=</a:t>
            </a:r>
            <a:r>
              <a:rPr lang="en-GB" dirty="0" smtClean="0"/>
              <a:t> </a:t>
            </a:r>
            <a:r>
              <a:rPr dirty="0" smtClean="0"/>
              <a:t>y</a:t>
            </a:r>
            <a:r>
              <a:rPr baseline="-5999" dirty="0" smtClean="0"/>
              <a:t>t-1</a:t>
            </a:r>
            <a:endParaRPr baseline="-5999" dirty="0"/>
          </a:p>
          <a:p>
            <a:pPr marL="0" indent="0">
              <a:lnSpc>
                <a:spcPct val="100000"/>
              </a:lnSpc>
              <a:spcBef>
                <a:spcPts val="1200"/>
              </a:spcBef>
              <a:buSzTx/>
              <a:buFontTx/>
              <a:buNone/>
            </a:pPr>
            <a:endParaRPr baseline="-5999" dirty="0"/>
          </a:p>
          <a:p>
            <a:pPr marL="0" indent="0">
              <a:lnSpc>
                <a:spcPct val="100000"/>
              </a:lnSpc>
              <a:spcBef>
                <a:spcPts val="1200"/>
              </a:spcBef>
              <a:buSzTx/>
              <a:buFontTx/>
              <a:buNone/>
            </a:pPr>
            <a:r>
              <a:rPr dirty="0"/>
              <a:t>Two applications of BB to y</a:t>
            </a:r>
            <a:r>
              <a:rPr baseline="-5999" dirty="0"/>
              <a:t>t</a:t>
            </a:r>
            <a:r>
              <a:rPr dirty="0"/>
              <a:t> shifts the data back two periods:</a:t>
            </a:r>
          </a:p>
          <a:p>
            <a:pPr marL="0" indent="0">
              <a:lnSpc>
                <a:spcPct val="100000"/>
              </a:lnSpc>
              <a:spcBef>
                <a:spcPts val="1200"/>
              </a:spcBef>
              <a:buSzTx/>
              <a:buFontTx/>
              <a:buNone/>
            </a:pPr>
            <a:r>
              <a:rPr dirty="0"/>
              <a:t>B(By</a:t>
            </a:r>
            <a:r>
              <a:rPr baseline="-5999" dirty="0"/>
              <a:t>t</a:t>
            </a:r>
            <a:r>
              <a:rPr dirty="0" smtClean="0"/>
              <a:t>)</a:t>
            </a:r>
            <a:r>
              <a:rPr lang="en-GB" dirty="0" smtClean="0"/>
              <a:t>  </a:t>
            </a:r>
            <a:r>
              <a:rPr dirty="0" smtClean="0"/>
              <a:t>=</a:t>
            </a:r>
            <a:r>
              <a:rPr lang="en-GB" dirty="0" smtClean="0"/>
              <a:t>  </a:t>
            </a:r>
            <a:r>
              <a:rPr dirty="0" smtClean="0"/>
              <a:t>B</a:t>
            </a:r>
            <a:r>
              <a:rPr baseline="31999" dirty="0" smtClean="0"/>
              <a:t>2</a:t>
            </a:r>
            <a:r>
              <a:rPr dirty="0" smtClean="0"/>
              <a:t>y</a:t>
            </a:r>
            <a:r>
              <a:rPr baseline="-5999" dirty="0" smtClean="0"/>
              <a:t>t</a:t>
            </a:r>
            <a:r>
              <a:rPr lang="en-GB" baseline="-5999" dirty="0" smtClean="0"/>
              <a:t>  </a:t>
            </a:r>
            <a:r>
              <a:rPr dirty="0" smtClean="0"/>
              <a:t>=</a:t>
            </a:r>
            <a:r>
              <a:rPr lang="en-GB" dirty="0" smtClean="0"/>
              <a:t>  </a:t>
            </a:r>
            <a:r>
              <a:rPr dirty="0" smtClean="0"/>
              <a:t>y</a:t>
            </a:r>
            <a:r>
              <a:rPr baseline="-5999" dirty="0" smtClean="0"/>
              <a:t>t-2</a:t>
            </a:r>
            <a:endParaRPr baseline="-5999" dirty="0"/>
          </a:p>
          <a:p>
            <a:pPr marL="0" indent="0">
              <a:lnSpc>
                <a:spcPct val="100000"/>
              </a:lnSpc>
              <a:spcBef>
                <a:spcPts val="1200"/>
              </a:spcBef>
              <a:buSzTx/>
              <a:buFontTx/>
              <a:buNone/>
            </a:pPr>
            <a:endParaRPr baseline="-5999" dirty="0"/>
          </a:p>
          <a:p>
            <a:pPr marL="0" indent="0">
              <a:lnSpc>
                <a:spcPct val="100000"/>
              </a:lnSpc>
              <a:spcBef>
                <a:spcPts val="1200"/>
              </a:spcBef>
              <a:buSzTx/>
              <a:buFontTx/>
              <a:buNone/>
            </a:pPr>
            <a:r>
              <a:rPr dirty="0"/>
              <a:t>(This is also known as a Lag operator)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380" name="ARIMA MODELS - AUTOREGRESSIVE (AR)"/>
          <p:cNvSpPr txBox="1">
            <a:spLocks noGrp="1"/>
          </p:cNvSpPr>
          <p:nvPr>
            <p:ph type="title"/>
          </p:nvPr>
        </p:nvSpPr>
        <p:spPr>
          <a:prstGeom prst="rect">
            <a:avLst/>
          </a:prstGeom>
        </p:spPr>
        <p:txBody>
          <a:bodyPr/>
          <a:lstStyle/>
          <a:p>
            <a:r>
              <a:t>ARIMA MODELS - AUTOREGRESSIVE (AR)</a:t>
            </a:r>
          </a:p>
        </p:txBody>
      </p:sp>
      <p:sp>
        <p:nvSpPr>
          <p:cNvPr id="381" name="In an autoregression model, we forecast the variable of interest using a linear combination of past values of the variable. The term autoregression indicates that it is a regression of the variable against itself.…"/>
          <p:cNvSpPr txBox="1">
            <a:spLocks noGrp="1"/>
          </p:cNvSpPr>
          <p:nvPr>
            <p:ph type="body" idx="1"/>
          </p:nvPr>
        </p:nvSpPr>
        <p:spPr>
          <a:prstGeom prst="rect">
            <a:avLst/>
          </a:prstGeom>
        </p:spPr>
        <p:txBody>
          <a:bodyPr/>
          <a:lstStyle/>
          <a:p>
            <a:pPr marL="0" indent="0">
              <a:lnSpc>
                <a:spcPct val="100000"/>
              </a:lnSpc>
              <a:spcBef>
                <a:spcPts val="1200"/>
              </a:spcBef>
              <a:buSzTx/>
              <a:buFontTx/>
              <a:buNone/>
            </a:pPr>
            <a:r>
              <a:t>In an autoregression model, we forecast the variable of interest using a linear combination of past values of the variable. The term autoregression indicates that it is a regression of the variable against itself.</a:t>
            </a:r>
          </a:p>
          <a:p>
            <a:pPr marL="0" indent="0">
              <a:lnSpc>
                <a:spcPct val="100000"/>
              </a:lnSpc>
              <a:spcBef>
                <a:spcPts val="1200"/>
              </a:spcBef>
              <a:buSzTx/>
              <a:buFontTx/>
              <a:buNone/>
            </a:pPr>
            <a:endParaRPr/>
          </a:p>
          <a:p>
            <a:pPr marL="0" indent="0">
              <a:lnSpc>
                <a:spcPct val="100000"/>
              </a:lnSpc>
              <a:spcBef>
                <a:spcPts val="1200"/>
              </a:spcBef>
              <a:buSzTx/>
              <a:buFontTx/>
              <a:buNone/>
            </a:pPr>
            <a:r>
              <a:t>This is like a multiple regression but with lagged values of y</a:t>
            </a:r>
            <a:r>
              <a:rPr baseline="-5999"/>
              <a:t>t</a:t>
            </a:r>
            <a:r>
              <a:t> as predictors. We refer to this as an AR(p) model</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388" name="ARIMA MODELS - MOVING AVERAGE (MA)"/>
          <p:cNvSpPr txBox="1">
            <a:spLocks noGrp="1"/>
          </p:cNvSpPr>
          <p:nvPr>
            <p:ph type="title"/>
          </p:nvPr>
        </p:nvSpPr>
        <p:spPr>
          <a:prstGeom prst="rect">
            <a:avLst/>
          </a:prstGeom>
        </p:spPr>
        <p:txBody>
          <a:bodyPr/>
          <a:lstStyle/>
          <a:p>
            <a:r>
              <a:t>ARIMA MODELS - MOVING AVERAGE (MA)</a:t>
            </a:r>
          </a:p>
        </p:txBody>
      </p:sp>
      <p:sp>
        <p:nvSpPr>
          <p:cNvPr id="389" name="Rather than use past values of the forecast variable in a regression, a moving average model uses past forecast errors in a regression-like model.…"/>
          <p:cNvSpPr txBox="1">
            <a:spLocks noGrp="1"/>
          </p:cNvSpPr>
          <p:nvPr>
            <p:ph type="body" idx="1"/>
          </p:nvPr>
        </p:nvSpPr>
        <p:spPr>
          <a:prstGeom prst="rect">
            <a:avLst/>
          </a:prstGeom>
        </p:spPr>
        <p:txBody>
          <a:bodyPr/>
          <a:lstStyle/>
          <a:p>
            <a:pPr marL="0" indent="0">
              <a:lnSpc>
                <a:spcPct val="100000"/>
              </a:lnSpc>
              <a:spcBef>
                <a:spcPts val="1200"/>
              </a:spcBef>
              <a:buSzTx/>
              <a:buFontTx/>
              <a:buNone/>
            </a:pPr>
            <a:r>
              <a:t>Rather than use past values of the forecast variable in a regression, a moving average model uses past forecast errors in a regression-like model.</a:t>
            </a:r>
          </a:p>
          <a:p>
            <a:pPr marL="0" indent="0">
              <a:lnSpc>
                <a:spcPct val="100000"/>
              </a:lnSpc>
              <a:spcBef>
                <a:spcPts val="1200"/>
              </a:spcBef>
              <a:buSzTx/>
              <a:buFontTx/>
              <a:buNone/>
            </a:pPr>
            <a:endParaRPr/>
          </a:p>
          <a:p>
            <a:pPr marL="0" indent="0">
              <a:lnSpc>
                <a:spcPct val="100000"/>
              </a:lnSpc>
              <a:spcBef>
                <a:spcPts val="1200"/>
              </a:spcBef>
              <a:buSzTx/>
              <a:buFontTx/>
              <a:buNone/>
            </a:pPr>
            <a:r>
              <a:t>We refer to this as an MA(q) model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396" name="ARIMA MODELS - PUTTING IT ALL TOGETHER"/>
          <p:cNvSpPr txBox="1">
            <a:spLocks noGrp="1"/>
          </p:cNvSpPr>
          <p:nvPr>
            <p:ph type="title"/>
          </p:nvPr>
        </p:nvSpPr>
        <p:spPr>
          <a:prstGeom prst="rect">
            <a:avLst/>
          </a:prstGeom>
        </p:spPr>
        <p:txBody>
          <a:bodyPr/>
          <a:lstStyle/>
          <a:p>
            <a:r>
              <a:t>ARIMA MODELS - PUTTING IT ALL TOGETHER</a:t>
            </a:r>
          </a:p>
        </p:txBody>
      </p:sp>
      <p:sp>
        <p:nvSpPr>
          <p:cNvPr id="397" name="If we combine differencing with autoregression and a moving average model, we obtain a non-seasonal ARIMA model. ARIMA is an acronym for AutoRegressive Integrated Moving Average model (“integration” in this context is the reverse of differencing).…"/>
          <p:cNvSpPr txBox="1">
            <a:spLocks noGrp="1"/>
          </p:cNvSpPr>
          <p:nvPr>
            <p:ph type="body" idx="1"/>
          </p:nvPr>
        </p:nvSpPr>
        <p:spPr>
          <a:prstGeom prst="rect">
            <a:avLst/>
          </a:prstGeom>
        </p:spPr>
        <p:txBody>
          <a:bodyPr/>
          <a:lstStyle/>
          <a:p>
            <a:pPr marL="0" indent="0">
              <a:lnSpc>
                <a:spcPct val="100000"/>
              </a:lnSpc>
              <a:spcBef>
                <a:spcPts val="1200"/>
              </a:spcBef>
              <a:buSzTx/>
              <a:buFontTx/>
              <a:buNone/>
            </a:pPr>
            <a:r>
              <a:t>If we combine differencing with autoregression and a moving average model, we obtain a non-seasonal ARIMA model. ARIMA is an acronym for AutoRegressive Integrated Moving Average model (“integration” in this context is the reverse of differencing).</a:t>
            </a:r>
          </a:p>
          <a:p>
            <a:pPr marL="0" indent="0">
              <a:lnSpc>
                <a:spcPct val="100000"/>
              </a:lnSpc>
              <a:spcBef>
                <a:spcPts val="1200"/>
              </a:spcBef>
              <a:buSzTx/>
              <a:buFontTx/>
              <a:buNone/>
            </a:pPr>
            <a:endParaRPr/>
          </a:p>
          <a:p>
            <a:pPr marL="0" indent="0">
              <a:lnSpc>
                <a:spcPct val="100000"/>
              </a:lnSpc>
              <a:spcBef>
                <a:spcPts val="1200"/>
              </a:spcBef>
              <a:buSzTx/>
              <a:buFontTx/>
              <a:buNone/>
            </a:pPr>
            <a:r>
              <a:t>We call this an ARIMA(p,d,q) model, where</a:t>
            </a:r>
          </a:p>
          <a:p>
            <a:pPr marL="0" indent="0">
              <a:lnSpc>
                <a:spcPct val="100000"/>
              </a:lnSpc>
              <a:spcBef>
                <a:spcPts val="1200"/>
              </a:spcBef>
              <a:buSzTx/>
              <a:buFontTx/>
              <a:buNone/>
            </a:pPr>
            <a:endParaRPr/>
          </a:p>
          <a:p>
            <a:pPr marL="0" indent="0">
              <a:lnSpc>
                <a:spcPct val="100000"/>
              </a:lnSpc>
              <a:spcBef>
                <a:spcPts val="1200"/>
              </a:spcBef>
              <a:buSzTx/>
              <a:buFontTx/>
              <a:buNone/>
            </a:pPr>
            <a:r>
              <a:t>p= order of the autoregressive part;</a:t>
            </a:r>
          </a:p>
          <a:p>
            <a:pPr marL="0" indent="0">
              <a:lnSpc>
                <a:spcPct val="100000"/>
              </a:lnSpc>
              <a:spcBef>
                <a:spcPts val="1200"/>
              </a:spcBef>
              <a:buSzTx/>
              <a:buFontTx/>
              <a:buNone/>
            </a:pPr>
            <a:r>
              <a:t>d= degree of first differencing involved;</a:t>
            </a:r>
          </a:p>
          <a:p>
            <a:pPr marL="0" indent="0">
              <a:lnSpc>
                <a:spcPct val="100000"/>
              </a:lnSpc>
              <a:spcBef>
                <a:spcPts val="1200"/>
              </a:spcBef>
              <a:buSzTx/>
              <a:buFontTx/>
              <a:buNone/>
            </a:pPr>
            <a:r>
              <a:t>q= order of the moving average part.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04" name="EVALUATING A TIME SERIES MODEL"/>
          <p:cNvSpPr txBox="1">
            <a:spLocks noGrp="1"/>
          </p:cNvSpPr>
          <p:nvPr>
            <p:ph type="title"/>
          </p:nvPr>
        </p:nvSpPr>
        <p:spPr>
          <a:prstGeom prst="rect">
            <a:avLst/>
          </a:prstGeom>
        </p:spPr>
        <p:txBody>
          <a:bodyPr/>
          <a:lstStyle/>
          <a:p>
            <a:r>
              <a:t>EVALUATING A TIME SERIES MODEL</a:t>
            </a:r>
          </a:p>
        </p:txBody>
      </p:sp>
      <p:sp>
        <p:nvSpPr>
          <p:cNvPr id="405" name="The forecast error is simply ei=yi−ŷi, which is on the same scale as the data. Accuracy measures that are based on ei are therefore scale-dependent and cannot be used to make comparisons between series that are on different scales."/>
          <p:cNvSpPr txBox="1">
            <a:spLocks noGrp="1"/>
          </p:cNvSpPr>
          <p:nvPr>
            <p:ph type="body" idx="1"/>
          </p:nvPr>
        </p:nvSpPr>
        <p:spPr>
          <a:prstGeom prst="rect">
            <a:avLst/>
          </a:prstGeom>
        </p:spPr>
        <p:txBody>
          <a:bodyPr/>
          <a:lstStyle/>
          <a:p>
            <a:pPr marL="0" indent="0">
              <a:lnSpc>
                <a:spcPct val="100000"/>
              </a:lnSpc>
              <a:spcBef>
                <a:spcPts val="1200"/>
              </a:spcBef>
              <a:buSzTx/>
              <a:buFontTx/>
              <a:buNone/>
            </a:pPr>
            <a:r>
              <a:t>The forecast error is simply e</a:t>
            </a:r>
            <a:r>
              <a:rPr baseline="-5999"/>
              <a:t>i</a:t>
            </a:r>
            <a:r>
              <a:t>=y</a:t>
            </a:r>
            <a:r>
              <a:rPr baseline="-5999"/>
              <a:t>i</a:t>
            </a:r>
            <a:r>
              <a:t>−ŷ</a:t>
            </a:r>
            <a:r>
              <a:rPr baseline="-5999"/>
              <a:t>i</a:t>
            </a:r>
            <a:r>
              <a:t>, which is on the same scale as the data. Accuracy measures that are based on e</a:t>
            </a:r>
            <a:r>
              <a:rPr baseline="-5999"/>
              <a:t>i</a:t>
            </a:r>
            <a:r>
              <a:t> are therefore scale-dependent and cannot be used to make comparisons between series that are on different scales.</a:t>
            </a:r>
          </a:p>
          <a:p>
            <a:pPr marL="0" indent="0">
              <a:lnSpc>
                <a:spcPct val="100000"/>
              </a:lnSpc>
              <a:spcBef>
                <a:spcPts val="1200"/>
              </a:spcBef>
              <a:buSzTx/>
              <a:buFontTx/>
              <a:buNone/>
            </a:pPr>
            <a:endParaRPr/>
          </a:p>
        </p:txBody>
      </p:sp>
      <p:pic>
        <p:nvPicPr>
          <p:cNvPr id="406" name="Image" descr="Image"/>
          <p:cNvPicPr>
            <a:picLocks noChangeAspect="1"/>
          </p:cNvPicPr>
          <p:nvPr/>
        </p:nvPicPr>
        <p:blipFill>
          <a:blip r:embed="rId2">
            <a:extLst/>
          </a:blip>
          <a:stretch>
            <a:fillRect/>
          </a:stretch>
        </p:blipFill>
        <p:spPr>
          <a:xfrm>
            <a:off x="1792287" y="3390900"/>
            <a:ext cx="5778501" cy="990600"/>
          </a:xfrm>
          <a:prstGeom prst="rect">
            <a:avLst/>
          </a:prstGeom>
          <a:ln w="25400"/>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413" name="EVALUATING A TIME SERIES MODEL"/>
          <p:cNvSpPr txBox="1">
            <a:spLocks noGrp="1"/>
          </p:cNvSpPr>
          <p:nvPr>
            <p:ph type="title"/>
          </p:nvPr>
        </p:nvSpPr>
        <p:spPr>
          <a:prstGeom prst="rect">
            <a:avLst/>
          </a:prstGeom>
        </p:spPr>
        <p:txBody>
          <a:bodyPr/>
          <a:lstStyle/>
          <a:p>
            <a:r>
              <a:t>EVALUATING A TIME SERIES MODEL</a:t>
            </a:r>
          </a:p>
        </p:txBody>
      </p:sp>
      <p:sp>
        <p:nvSpPr>
          <p:cNvPr id="414" name="The percentage error is given by pi=100ei/yi. Percentage errors have the advantage of being scale-independent, and so are frequently used to compare forecast performance between different data sets.…"/>
          <p:cNvSpPr txBox="1">
            <a:spLocks noGrp="1"/>
          </p:cNvSpPr>
          <p:nvPr>
            <p:ph type="body" idx="1"/>
          </p:nvPr>
        </p:nvSpPr>
        <p:spPr>
          <a:prstGeom prst="rect">
            <a:avLst/>
          </a:prstGeom>
        </p:spPr>
        <p:txBody>
          <a:bodyPr/>
          <a:lstStyle/>
          <a:p>
            <a:pPr marL="0" indent="0">
              <a:lnSpc>
                <a:spcPct val="100000"/>
              </a:lnSpc>
              <a:spcBef>
                <a:spcPts val="1200"/>
              </a:spcBef>
              <a:buSzTx/>
              <a:buFontTx/>
              <a:buNone/>
            </a:pPr>
            <a:r>
              <a:t>The percentage error is given by p</a:t>
            </a:r>
            <a:r>
              <a:rPr baseline="-5999"/>
              <a:t>i</a:t>
            </a:r>
            <a:r>
              <a:t>=100e</a:t>
            </a:r>
            <a:r>
              <a:rPr baseline="-5999"/>
              <a:t>i</a:t>
            </a:r>
            <a:r>
              <a:t>/y</a:t>
            </a:r>
            <a:r>
              <a:rPr baseline="-5999"/>
              <a:t>i</a:t>
            </a:r>
            <a:r>
              <a:t>. Percentage errors have the advantage of being scale-independent, and so are frequently used to compare forecast performance between different data sets.</a:t>
            </a: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gn="ctr">
              <a:lnSpc>
                <a:spcPct val="100000"/>
              </a:lnSpc>
              <a:spcBef>
                <a:spcPts val="1200"/>
              </a:spcBef>
              <a:buSzTx/>
              <a:buFontTx/>
              <a:buNone/>
            </a:pPr>
            <a:r>
              <a:t>Mean absolute percentage error: MAPE=mean(|p</a:t>
            </a:r>
            <a:r>
              <a:rPr baseline="-5999"/>
              <a:t>i</a:t>
            </a:r>
            <a:r>
              <a:t>|)</a:t>
            </a:r>
          </a:p>
          <a:p>
            <a:pPr marL="0" indent="0">
              <a:lnSpc>
                <a:spcPct val="100000"/>
              </a:lnSpc>
              <a:spcBef>
                <a:spcPts val="1200"/>
              </a:spcBef>
              <a:buSzTx/>
              <a:buFontTx/>
              <a:buNone/>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30" name="CROSS-VALIDATION FOR TIME SERIES"/>
          <p:cNvSpPr txBox="1">
            <a:spLocks noGrp="1"/>
          </p:cNvSpPr>
          <p:nvPr>
            <p:ph type="title"/>
          </p:nvPr>
        </p:nvSpPr>
        <p:spPr>
          <a:prstGeom prst="rect">
            <a:avLst/>
          </a:prstGeom>
        </p:spPr>
        <p:txBody>
          <a:bodyPr/>
          <a:lstStyle/>
          <a:p>
            <a:r>
              <a:t>CROSS-VALIDATION FOR TIME SERIES</a:t>
            </a:r>
          </a:p>
        </p:txBody>
      </p:sp>
      <p:sp>
        <p:nvSpPr>
          <p:cNvPr id="431" name="The three parameters for this type of splitting in the R Caret package are:…"/>
          <p:cNvSpPr txBox="1">
            <a:spLocks noGrp="1"/>
          </p:cNvSpPr>
          <p:nvPr>
            <p:ph type="body" idx="1"/>
          </p:nvPr>
        </p:nvSpPr>
        <p:spPr>
          <a:prstGeom prst="rect">
            <a:avLst/>
          </a:prstGeom>
        </p:spPr>
        <p:txBody>
          <a:bodyPr/>
          <a:lstStyle/>
          <a:p>
            <a:pPr marL="0" indent="0">
              <a:lnSpc>
                <a:spcPct val="100000"/>
              </a:lnSpc>
              <a:spcBef>
                <a:spcPts val="1200"/>
              </a:spcBef>
              <a:buSzTx/>
              <a:buFontTx/>
              <a:buNone/>
            </a:pPr>
            <a:r>
              <a:t>The three parameters for this type of splitting in the R Caret package are:</a:t>
            </a:r>
          </a:p>
          <a:p>
            <a:pPr marL="0" indent="0">
              <a:lnSpc>
                <a:spcPct val="100000"/>
              </a:lnSpc>
              <a:spcBef>
                <a:spcPts val="1200"/>
              </a:spcBef>
              <a:buSzTx/>
              <a:buFontTx/>
              <a:buNone/>
            </a:pPr>
            <a:endParaRPr/>
          </a:p>
          <a:p>
            <a:pPr>
              <a:lnSpc>
                <a:spcPct val="100000"/>
              </a:lnSpc>
              <a:spcBef>
                <a:spcPts val="1200"/>
              </a:spcBef>
            </a:pPr>
            <a:r>
              <a:t>initialWindow: the initial number of consecutive values in each training set sample</a:t>
            </a:r>
          </a:p>
          <a:p>
            <a:pPr>
              <a:lnSpc>
                <a:spcPct val="100000"/>
              </a:lnSpc>
              <a:spcBef>
                <a:spcPts val="1200"/>
              </a:spcBef>
            </a:pPr>
            <a:r>
              <a:t>horizon: The number of consecutive values in test set sample</a:t>
            </a:r>
          </a:p>
          <a:p>
            <a:pPr>
              <a:lnSpc>
                <a:spcPct val="100000"/>
              </a:lnSpc>
              <a:spcBef>
                <a:spcPts val="1200"/>
              </a:spcBef>
            </a:pPr>
            <a:r>
              <a:t>fixedWindow: A logical: if FALSE, the training set always start at the first sample and the training set size will vary over data splits.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ChangeAspect="1"/>
          </p:cNvPicPr>
          <p:nvPr/>
        </p:nvPicPr>
        <p:blipFill>
          <a:blip r:embed="rId2">
            <a:extLst/>
          </a:blip>
          <a:stretch>
            <a:fillRect/>
          </a:stretch>
        </p:blipFill>
        <p:spPr>
          <a:xfrm>
            <a:off x="1301523" y="0"/>
            <a:ext cx="6760029" cy="5257800"/>
          </a:xfrm>
          <a:prstGeom prst="rect">
            <a:avLst/>
          </a:prstGeom>
          <a:ln w="25400"/>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344368495"/>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6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63" name="LAB"/>
          <p:cNvSpPr txBox="1">
            <a:spLocks noGrp="1"/>
          </p:cNvSpPr>
          <p:nvPr>
            <p:ph type="title" idx="4294967295"/>
          </p:nvPr>
        </p:nvSpPr>
        <p:spPr>
          <a:xfrm>
            <a:off x="531812" y="1122362"/>
            <a:ext cx="4341417" cy="39322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6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465" name="Image" descr="Image"/>
          <p:cNvPicPr>
            <a:picLocks noChangeAspect="1"/>
          </p:cNvPicPr>
          <p:nvPr/>
        </p:nvPicPr>
        <p:blipFill>
          <a:blip r:embed="rId2">
            <a:extLst/>
          </a:blip>
          <a:stretch>
            <a:fillRect/>
          </a:stretch>
        </p:blipFill>
        <p:spPr>
          <a:xfrm>
            <a:off x="4927600" y="1122362"/>
            <a:ext cx="3932238" cy="3932238"/>
          </a:xfrm>
          <a:prstGeom prst="rect">
            <a:avLst/>
          </a:prstGeom>
          <a:ln w="25400"/>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6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69" name="DATA SCIENCE - Week 8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rPr dirty="0"/>
              <a:t>DATA </a:t>
            </a:r>
            <a:r>
              <a:rPr dirty="0" smtClean="0"/>
              <a:t>SCIENCE</a:t>
            </a:r>
            <a:r>
              <a:rPr lang="en-GB" dirty="0" smtClean="0"/>
              <a:t> CYCLE</a:t>
            </a:r>
            <a:r>
              <a:rPr dirty="0" smtClean="0"/>
              <a:t> </a:t>
            </a:r>
            <a:r>
              <a:rPr lang="mr-IN" dirty="0" smtClean="0"/>
              <a:t>–</a:t>
            </a:r>
            <a:r>
              <a:rPr dirty="0" smtClean="0"/>
              <a:t> </a:t>
            </a:r>
            <a:r>
              <a:rPr lang="en-GB" dirty="0" smtClean="0"/>
              <a:t>Lesson 14</a:t>
            </a:r>
            <a:endParaRPr dirty="0"/>
          </a:p>
        </p:txBody>
      </p:sp>
      <p:pic>
        <p:nvPicPr>
          <p:cNvPr id="470" name="Image" descr="Image"/>
          <p:cNvPicPr>
            <a:picLocks noChangeAspect="1"/>
          </p:cNvPicPr>
          <p:nvPr/>
        </p:nvPicPr>
        <p:blipFill>
          <a:blip r:embed="rId2">
            <a:extLst/>
          </a:blip>
          <a:stretch>
            <a:fillRect/>
          </a:stretch>
        </p:blipFill>
        <p:spPr>
          <a:xfrm>
            <a:off x="2530553" y="1008062"/>
            <a:ext cx="4060669" cy="4110038"/>
          </a:xfrm>
          <a:prstGeom prst="rect">
            <a:avLst/>
          </a:prstGeom>
          <a:ln w="25400"/>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4" name="WEEK 4 -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rPr lang="en-GB" dirty="0" smtClean="0"/>
              <a:t>Lesson 1</a:t>
            </a:r>
            <a:r>
              <a:rPr dirty="0" smtClean="0"/>
              <a:t>4 </a:t>
            </a:r>
            <a:r>
              <a:rPr dirty="0"/>
              <a:t>- Review</a:t>
            </a:r>
          </a:p>
        </p:txBody>
      </p:sp>
      <p:sp>
        <p:nvSpPr>
          <p:cNvPr id="475" name="FINAL PROJECT…"/>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800">
                <a:solidFill>
                  <a:srgbClr val="FFFFFF"/>
                </a:solidFill>
                <a:uFill>
                  <a:solidFill>
                    <a:srgbClr val="FFFFFF"/>
                  </a:solidFill>
                </a:uFill>
              </a:defRPr>
            </a:pPr>
            <a:r>
              <a:rPr dirty="0"/>
              <a:t>FINAL PROJECT</a:t>
            </a:r>
          </a:p>
          <a:p>
            <a:pPr marL="27728" marR="27728" algn="l">
              <a:lnSpc>
                <a:spcPts val="2500"/>
              </a:lnSpc>
              <a:defRPr sz="2000">
                <a:solidFill>
                  <a:srgbClr val="FFFFFF"/>
                </a:solidFill>
                <a:uFill>
                  <a:solidFill>
                    <a:srgbClr val="FFFFFF"/>
                  </a:solidFill>
                </a:uFill>
              </a:defRPr>
            </a:pPr>
            <a:endParaRPr lang="en-GB" dirty="0"/>
          </a:p>
          <a:p>
            <a:pPr marL="27728" marR="27728" algn="l">
              <a:lnSpc>
                <a:spcPts val="2500"/>
              </a:lnSpc>
              <a:defRPr sz="2000">
                <a:solidFill>
                  <a:srgbClr val="FFFFFF"/>
                </a:solidFill>
                <a:uFill>
                  <a:solidFill>
                    <a:srgbClr val="FFFFFF"/>
                  </a:solidFill>
                </a:uFill>
              </a:defRPr>
            </a:pPr>
            <a:r>
              <a:rPr lang="en-GB" dirty="0" smtClean="0"/>
              <a:t>- Final Project split into 4-parts: [Review with James 5mins]</a:t>
            </a:r>
          </a:p>
          <a:p>
            <a:pPr marL="27728" marR="27728" algn="l">
              <a:lnSpc>
                <a:spcPts val="2500"/>
              </a:lnSpc>
              <a:defRPr sz="2000">
                <a:solidFill>
                  <a:srgbClr val="FFFFFF"/>
                </a:solidFill>
                <a:uFill>
                  <a:solidFill>
                    <a:srgbClr val="FFFFFF"/>
                  </a:solidFill>
                </a:uFill>
              </a:defRPr>
            </a:pPr>
            <a:r>
              <a:rPr lang="en-GB" dirty="0"/>
              <a:t>	</a:t>
            </a:r>
            <a:r>
              <a:rPr lang="en-GB" dirty="0" smtClean="0"/>
              <a:t>(a) Real-world Problem Identification [Lesson 14]</a:t>
            </a:r>
          </a:p>
          <a:p>
            <a:pPr marL="27728" marR="27728" algn="l">
              <a:lnSpc>
                <a:spcPts val="2500"/>
              </a:lnSpc>
              <a:defRPr sz="2000">
                <a:solidFill>
                  <a:srgbClr val="FFFFFF"/>
                </a:solidFill>
                <a:uFill>
                  <a:solidFill>
                    <a:srgbClr val="FFFFFF"/>
                  </a:solidFill>
                </a:uFill>
              </a:defRPr>
            </a:pPr>
            <a:r>
              <a:rPr lang="en-GB" dirty="0"/>
              <a:t>	</a:t>
            </a:r>
            <a:r>
              <a:rPr lang="en-GB" dirty="0" smtClean="0"/>
              <a:t>(b) Data Cleaning [Lesson 15]</a:t>
            </a:r>
          </a:p>
          <a:p>
            <a:pPr marL="27728" marR="27728" algn="l">
              <a:lnSpc>
                <a:spcPts val="2500"/>
              </a:lnSpc>
              <a:defRPr sz="2000">
                <a:solidFill>
                  <a:srgbClr val="FFFFFF"/>
                </a:solidFill>
                <a:uFill>
                  <a:solidFill>
                    <a:srgbClr val="FFFFFF"/>
                  </a:solidFill>
                </a:uFill>
              </a:defRPr>
            </a:pPr>
            <a:r>
              <a:rPr lang="en-GB" dirty="0" smtClean="0"/>
              <a:t>	(c) Model &amp; Validation [Lesson 16]</a:t>
            </a:r>
          </a:p>
          <a:p>
            <a:pPr marL="27728" marR="27728" algn="l">
              <a:lnSpc>
                <a:spcPts val="2500"/>
              </a:lnSpc>
              <a:defRPr sz="2000">
                <a:solidFill>
                  <a:srgbClr val="FFFFFF"/>
                </a:solidFill>
                <a:uFill>
                  <a:solidFill>
                    <a:srgbClr val="FFFFFF"/>
                  </a:solidFill>
                </a:uFill>
              </a:defRPr>
            </a:pPr>
            <a:r>
              <a:rPr lang="en-GB" dirty="0"/>
              <a:t>	</a:t>
            </a:r>
            <a:r>
              <a:rPr lang="en-GB" dirty="0" smtClean="0"/>
              <a:t>(d) Presentation &amp; Storytelling [Lesson 17]</a:t>
            </a:r>
          </a:p>
          <a:p>
            <a:pPr marL="27728" marR="27728" algn="l">
              <a:lnSpc>
                <a:spcPts val="2500"/>
              </a:lnSpc>
              <a:defRPr sz="2000">
                <a:solidFill>
                  <a:srgbClr val="FFFFFF"/>
                </a:solidFill>
                <a:uFill>
                  <a:solidFill>
                    <a:srgbClr val="FFFFFF"/>
                  </a:solidFill>
                </a:uFill>
              </a:defRPr>
            </a:pPr>
            <a:endParaRPr lang="en-GB" dirty="0" smtClean="0"/>
          </a:p>
          <a:p>
            <a:pPr marL="27728" marR="27728" algn="l">
              <a:lnSpc>
                <a:spcPts val="2500"/>
              </a:lnSpc>
              <a:defRPr sz="2000">
                <a:solidFill>
                  <a:srgbClr val="FFFFFF"/>
                </a:solidFill>
                <a:uFill>
                  <a:solidFill>
                    <a:srgbClr val="FFFFFF"/>
                  </a:solidFill>
                </a:uFill>
              </a:defRPr>
            </a:pPr>
            <a:r>
              <a:rPr lang="en-GB" dirty="0" smtClean="0"/>
              <a:t>Lesson 18 </a:t>
            </a:r>
            <a:r>
              <a:rPr lang="mr-IN" dirty="0" smtClean="0"/>
              <a:t>–</a:t>
            </a:r>
            <a:r>
              <a:rPr lang="en-GB" dirty="0" smtClean="0"/>
              <a:t> any final queries</a:t>
            </a:r>
            <a:endParaRPr lang="en-GB" dirty="0"/>
          </a:p>
          <a:p>
            <a:pPr marL="27728" marR="27728" algn="l">
              <a:lnSpc>
                <a:spcPts val="2500"/>
              </a:lnSpc>
              <a:defRPr sz="2000">
                <a:solidFill>
                  <a:srgbClr val="FFFFFF"/>
                </a:solidFill>
                <a:uFill>
                  <a:solidFill>
                    <a:srgbClr val="FFFFFF"/>
                  </a:solidFill>
                </a:uFill>
              </a:defRPr>
            </a:pPr>
            <a:r>
              <a:rPr lang="en-GB" dirty="0" smtClean="0"/>
              <a:t>Lesson 19 &amp; 20 </a:t>
            </a:r>
            <a:r>
              <a:rPr lang="mr-IN" dirty="0" smtClean="0"/>
              <a:t>–</a:t>
            </a:r>
            <a:r>
              <a:rPr lang="en-GB" dirty="0" smtClean="0"/>
              <a:t> Presenting final project back to class</a:t>
            </a:r>
          </a:p>
          <a:p>
            <a:pPr marL="27728" marR="27728" algn="l">
              <a:lnSpc>
                <a:spcPts val="2500"/>
              </a:lnSpc>
              <a:defRPr sz="2000">
                <a:solidFill>
                  <a:srgbClr val="FFFFFF"/>
                </a:solidFill>
                <a:uFill>
                  <a:solidFill>
                    <a:srgbClr val="FFFFFF"/>
                  </a:solidFill>
                </a:uFill>
              </a:defRPr>
            </a:pPr>
            <a:endParaRPr lang="en-GB" dirty="0"/>
          </a:p>
          <a:p>
            <a:pPr marL="27728" marR="27728" algn="l">
              <a:lnSpc>
                <a:spcPts val="2500"/>
              </a:lnSpc>
              <a:defRPr sz="2000">
                <a:solidFill>
                  <a:srgbClr val="FFFFFF"/>
                </a:solidFill>
                <a:uFill>
                  <a:solidFill>
                    <a:srgbClr val="FFFFFF"/>
                  </a:solidFill>
                </a:uFill>
              </a:defRPr>
            </a:pPr>
            <a:endParaRPr lang="en-GB" dirty="0" smtClean="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88" name="AGENDA"/>
          <p:cNvSpPr txBox="1">
            <a:spLocks noGrp="1"/>
          </p:cNvSpPr>
          <p:nvPr>
            <p:ph type="title"/>
          </p:nvPr>
        </p:nvSpPr>
        <p:spPr>
          <a:prstGeom prst="rect">
            <a:avLst/>
          </a:prstGeom>
        </p:spPr>
        <p:txBody>
          <a:bodyPr/>
          <a:lstStyle/>
          <a:p>
            <a:r>
              <a:t>AGENDA</a:t>
            </a:r>
          </a:p>
        </p:txBody>
      </p:sp>
      <p:sp>
        <p:nvSpPr>
          <p:cNvPr id="189" name="Time Series…"/>
          <p:cNvSpPr txBox="1">
            <a:spLocks noGrp="1"/>
          </p:cNvSpPr>
          <p:nvPr>
            <p:ph type="body" idx="1"/>
          </p:nvPr>
        </p:nvSpPr>
        <p:spPr>
          <a:prstGeom prst="rect">
            <a:avLst/>
          </a:prstGeom>
        </p:spPr>
        <p:txBody>
          <a:bodyPr/>
          <a:lstStyle/>
          <a:p>
            <a:pPr marL="352777" indent="-352777">
              <a:buSzPct val="100000"/>
              <a:buFontTx/>
              <a:buAutoNum type="arabicPeriod"/>
            </a:pPr>
            <a:r>
              <a:rPr lang="en-GB" dirty="0" smtClean="0"/>
              <a:t>R </a:t>
            </a:r>
            <a:r>
              <a:rPr lang="mr-IN" dirty="0" smtClean="0"/>
              <a:t>–</a:t>
            </a:r>
            <a:r>
              <a:rPr lang="en-GB" dirty="0" smtClean="0"/>
              <a:t> installing &amp; setup</a:t>
            </a:r>
          </a:p>
          <a:p>
            <a:pPr marL="352777" indent="-352777">
              <a:buSzPct val="100000"/>
              <a:buFontTx/>
              <a:buAutoNum type="arabicPeriod"/>
            </a:pPr>
            <a:r>
              <a:rPr lang="en-GB" dirty="0" smtClean="0"/>
              <a:t>R </a:t>
            </a:r>
            <a:r>
              <a:rPr lang="mr-IN" dirty="0" smtClean="0"/>
              <a:t>–</a:t>
            </a:r>
            <a:r>
              <a:rPr lang="en-GB" dirty="0" smtClean="0"/>
              <a:t> introduction</a:t>
            </a:r>
          </a:p>
          <a:p>
            <a:pPr marL="352777" indent="-352777">
              <a:buSzPct val="100000"/>
              <a:buFontTx/>
              <a:buAutoNum type="arabicPeriod"/>
            </a:pPr>
            <a:r>
              <a:rPr dirty="0" smtClean="0"/>
              <a:t>Time Series</a:t>
            </a:r>
            <a:r>
              <a:rPr lang="en-GB" dirty="0" smtClean="0"/>
              <a:t> Introduction</a:t>
            </a:r>
            <a:endParaRPr dirty="0"/>
          </a:p>
          <a:p>
            <a:pPr marL="352777" indent="-352777">
              <a:buSzPct val="100000"/>
              <a:buFontTx/>
              <a:buAutoNum type="arabicPeriod"/>
            </a:pPr>
            <a:r>
              <a:rPr dirty="0" smtClean="0"/>
              <a:t>Lab</a:t>
            </a:r>
            <a:endParaRPr dirty="0"/>
          </a:p>
          <a:p>
            <a:pPr marL="352777" indent="-352777">
              <a:buSzPct val="100000"/>
              <a:buFontTx/>
              <a:buAutoNum type="arabicPeriod"/>
            </a:pPr>
            <a:r>
              <a:rPr lang="en-GB" dirty="0" smtClean="0"/>
              <a:t>Discussion </a:t>
            </a:r>
            <a:r>
              <a:rPr lang="mr-IN" dirty="0" smtClean="0"/>
              <a:t>–</a:t>
            </a:r>
            <a:r>
              <a:rPr lang="en-GB" dirty="0" smtClean="0"/>
              <a:t> Final Projects</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438" name="Image" descr="Image"/>
          <p:cNvPicPr>
            <a:picLocks noChangeAspect="1"/>
          </p:cNvPicPr>
          <p:nvPr/>
        </p:nvPicPr>
        <p:blipFill>
          <a:blip r:embed="rId2">
            <a:extLst/>
          </a:blip>
          <a:srcRect l="1035" t="961" r="1065" b="1094"/>
          <a:stretch>
            <a:fillRect/>
          </a:stretch>
        </p:blipFill>
        <p:spPr>
          <a:xfrm>
            <a:off x="3282809" y="1697526"/>
            <a:ext cx="2797457" cy="2798743"/>
          </a:xfrm>
          <a:custGeom>
            <a:avLst/>
            <a:gdLst/>
            <a:ahLst/>
            <a:cxnLst>
              <a:cxn ang="0">
                <a:pos x="wd2" y="hd2"/>
              </a:cxn>
              <a:cxn ang="5400000">
                <a:pos x="wd2" y="hd2"/>
              </a:cxn>
              <a:cxn ang="10800000">
                <a:pos x="wd2" y="hd2"/>
              </a:cxn>
              <a:cxn ang="16200000">
                <a:pos x="wd2" y="hd2"/>
              </a:cxn>
            </a:cxnLst>
            <a:rect l="0" t="0" r="r" b="b"/>
            <a:pathLst>
              <a:path w="21588" h="21589" extrusionOk="0">
                <a:moveTo>
                  <a:pt x="10509" y="2"/>
                </a:moveTo>
                <a:cubicBezTo>
                  <a:pt x="10174" y="10"/>
                  <a:pt x="9844" y="46"/>
                  <a:pt x="9360" y="115"/>
                </a:cubicBezTo>
                <a:cubicBezTo>
                  <a:pt x="7369" y="402"/>
                  <a:pt x="5782" y="1048"/>
                  <a:pt x="4255" y="2194"/>
                </a:cubicBezTo>
                <a:cubicBezTo>
                  <a:pt x="2852" y="3246"/>
                  <a:pt x="1909" y="4399"/>
                  <a:pt x="1091" y="6051"/>
                </a:cubicBezTo>
                <a:cubicBezTo>
                  <a:pt x="371" y="7505"/>
                  <a:pt x="7" y="9105"/>
                  <a:pt x="0" y="10717"/>
                </a:cubicBezTo>
                <a:cubicBezTo>
                  <a:pt x="-6" y="12329"/>
                  <a:pt x="346" y="13952"/>
                  <a:pt x="1054" y="15447"/>
                </a:cubicBezTo>
                <a:cubicBezTo>
                  <a:pt x="2093" y="17639"/>
                  <a:pt x="3636" y="19252"/>
                  <a:pt x="5737" y="20339"/>
                </a:cubicBezTo>
                <a:cubicBezTo>
                  <a:pt x="7111" y="21050"/>
                  <a:pt x="8249" y="21391"/>
                  <a:pt x="9718" y="21536"/>
                </a:cubicBezTo>
                <a:cubicBezTo>
                  <a:pt x="10119" y="21575"/>
                  <a:pt x="10524" y="21594"/>
                  <a:pt x="10925" y="21588"/>
                </a:cubicBezTo>
                <a:cubicBezTo>
                  <a:pt x="13735" y="21544"/>
                  <a:pt x="16505" y="20398"/>
                  <a:pt x="18456" y="18428"/>
                </a:cubicBezTo>
                <a:cubicBezTo>
                  <a:pt x="20405" y="16461"/>
                  <a:pt x="21532" y="13770"/>
                  <a:pt x="21586" y="11054"/>
                </a:cubicBezTo>
                <a:cubicBezTo>
                  <a:pt x="21594" y="10665"/>
                  <a:pt x="21580" y="10277"/>
                  <a:pt x="21543" y="9890"/>
                </a:cubicBezTo>
                <a:cubicBezTo>
                  <a:pt x="21172" y="5980"/>
                  <a:pt x="19033" y="2840"/>
                  <a:pt x="15599" y="1156"/>
                </a:cubicBezTo>
                <a:cubicBezTo>
                  <a:pt x="14196" y="469"/>
                  <a:pt x="13258" y="207"/>
                  <a:pt x="11678" y="60"/>
                </a:cubicBezTo>
                <a:cubicBezTo>
                  <a:pt x="11181" y="14"/>
                  <a:pt x="10843" y="-6"/>
                  <a:pt x="10509" y="2"/>
                </a:cubicBezTo>
                <a:close/>
              </a:path>
            </a:pathLst>
          </a:custGeom>
          <a:ln w="25400"/>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445" name="PYTHON &amp; R"/>
          <p:cNvSpPr txBox="1">
            <a:spLocks noGrp="1"/>
          </p:cNvSpPr>
          <p:nvPr>
            <p:ph type="title"/>
          </p:nvPr>
        </p:nvSpPr>
        <p:spPr>
          <a:prstGeom prst="rect">
            <a:avLst/>
          </a:prstGeom>
        </p:spPr>
        <p:txBody>
          <a:bodyPr/>
          <a:lstStyle/>
          <a:p>
            <a:r>
              <a:t>PYTHON &amp; R</a:t>
            </a:r>
          </a:p>
        </p:txBody>
      </p:sp>
      <p:pic>
        <p:nvPicPr>
          <p:cNvPr id="446" name="Image" descr="Image"/>
          <p:cNvPicPr>
            <a:picLocks noChangeAspect="1"/>
          </p:cNvPicPr>
          <p:nvPr/>
        </p:nvPicPr>
        <p:blipFill>
          <a:blip r:embed="rId2">
            <a:extLst/>
          </a:blip>
          <a:stretch>
            <a:fillRect/>
          </a:stretch>
        </p:blipFill>
        <p:spPr>
          <a:xfrm>
            <a:off x="372662" y="1817183"/>
            <a:ext cx="4991560" cy="2889436"/>
          </a:xfrm>
          <a:prstGeom prst="rect">
            <a:avLst/>
          </a:prstGeom>
          <a:ln w="25400"/>
        </p:spPr>
      </p:pic>
      <p:pic>
        <p:nvPicPr>
          <p:cNvPr id="447" name="Image" descr="Image"/>
          <p:cNvPicPr>
            <a:picLocks noChangeAspect="1"/>
          </p:cNvPicPr>
          <p:nvPr/>
        </p:nvPicPr>
        <p:blipFill>
          <a:blip r:embed="rId3">
            <a:extLst/>
          </a:blip>
          <a:stretch>
            <a:fillRect/>
          </a:stretch>
        </p:blipFill>
        <p:spPr>
          <a:xfrm>
            <a:off x="5568039" y="1817183"/>
            <a:ext cx="3418799" cy="2889436"/>
          </a:xfrm>
          <a:prstGeom prst="rect">
            <a:avLst/>
          </a:prstGeom>
          <a:ln w="25400"/>
        </p:spPr>
      </p:pic>
      <p:sp>
        <p:nvSpPr>
          <p:cNvPr id="448" name="IEEE Spectrum Survey 2015"/>
          <p:cNvSpPr txBox="1"/>
          <p:nvPr/>
        </p:nvSpPr>
        <p:spPr>
          <a:xfrm>
            <a:off x="1912825" y="4724400"/>
            <a:ext cx="1911233"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39" marR="40639" defTabSz="914400">
              <a:defRPr sz="1200" b="0">
                <a:latin typeface="+mn-lt"/>
                <a:ea typeface="+mn-ea"/>
                <a:cs typeface="+mn-cs"/>
                <a:sym typeface="Gill Sans"/>
              </a:defRPr>
            </a:lvl1pPr>
          </a:lstStyle>
          <a:p>
            <a:r>
              <a:t>IEEE Spectrum Survey 2015</a:t>
            </a:r>
          </a:p>
        </p:txBody>
      </p:sp>
      <p:sp>
        <p:nvSpPr>
          <p:cNvPr id="449" name="DataCamp Infographic 2015"/>
          <p:cNvSpPr txBox="1"/>
          <p:nvPr/>
        </p:nvSpPr>
        <p:spPr>
          <a:xfrm>
            <a:off x="6321822" y="4724400"/>
            <a:ext cx="1911233"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39" marR="40639" defTabSz="914400">
              <a:defRPr sz="1200" b="0">
                <a:latin typeface="+mn-lt"/>
                <a:ea typeface="+mn-ea"/>
                <a:cs typeface="+mn-cs"/>
                <a:sym typeface="Gill Sans"/>
              </a:defRPr>
            </a:lvl1pPr>
          </a:lstStyle>
          <a:p>
            <a:r>
              <a:t>DataCamp Infographic 2015</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456" name="PYTHON &amp; R"/>
          <p:cNvSpPr txBox="1">
            <a:spLocks noGrp="1"/>
          </p:cNvSpPr>
          <p:nvPr>
            <p:ph type="title"/>
          </p:nvPr>
        </p:nvSpPr>
        <p:spPr>
          <a:prstGeom prst="rect">
            <a:avLst/>
          </a:prstGeom>
        </p:spPr>
        <p:txBody>
          <a:bodyPr/>
          <a:lstStyle/>
          <a:p>
            <a:r>
              <a:t>PYTHON &amp; R</a:t>
            </a:r>
          </a:p>
        </p:txBody>
      </p:sp>
      <p:pic>
        <p:nvPicPr>
          <p:cNvPr id="457" name="Image" descr="Image"/>
          <p:cNvPicPr>
            <a:picLocks noChangeAspect="1"/>
          </p:cNvPicPr>
          <p:nvPr/>
        </p:nvPicPr>
        <p:blipFill>
          <a:blip r:embed="rId2">
            <a:extLst/>
          </a:blip>
          <a:stretch>
            <a:fillRect/>
          </a:stretch>
        </p:blipFill>
        <p:spPr>
          <a:xfrm>
            <a:off x="2699058" y="1325562"/>
            <a:ext cx="3964959" cy="3784734"/>
          </a:xfrm>
          <a:prstGeom prst="rect">
            <a:avLst/>
          </a:prstGeom>
          <a:ln w="25400"/>
        </p:spPr>
      </p:pic>
      <p:pic>
        <p:nvPicPr>
          <p:cNvPr id="458" name="Image" descr="Image"/>
          <p:cNvPicPr>
            <a:picLocks noChangeAspect="1"/>
          </p:cNvPicPr>
          <p:nvPr/>
        </p:nvPicPr>
        <p:blipFill>
          <a:blip r:embed="rId3">
            <a:extLst/>
          </a:blip>
          <a:srcRect l="319" t="305" r="247" b="332"/>
          <a:stretch>
            <a:fillRect/>
          </a:stretch>
        </p:blipFill>
        <p:spPr>
          <a:xfrm>
            <a:off x="1030760" y="1534530"/>
            <a:ext cx="1667670" cy="1666479"/>
          </a:xfrm>
          <a:custGeom>
            <a:avLst/>
            <a:gdLst/>
            <a:ahLst/>
            <a:cxnLst>
              <a:cxn ang="0">
                <a:pos x="wd2" y="hd2"/>
              </a:cxn>
              <a:cxn ang="5400000">
                <a:pos x="wd2" y="hd2"/>
              </a:cxn>
              <a:cxn ang="10800000">
                <a:pos x="wd2" y="hd2"/>
              </a:cxn>
              <a:cxn ang="16200000">
                <a:pos x="wd2" y="hd2"/>
              </a:cxn>
            </a:cxnLst>
            <a:rect l="0" t="0" r="r" b="b"/>
            <a:pathLst>
              <a:path w="21600" h="21600" extrusionOk="0">
                <a:moveTo>
                  <a:pt x="10574" y="0"/>
                </a:moveTo>
                <a:cubicBezTo>
                  <a:pt x="9843" y="25"/>
                  <a:pt x="9314" y="54"/>
                  <a:pt x="9294" y="87"/>
                </a:cubicBezTo>
                <a:cubicBezTo>
                  <a:pt x="9242" y="172"/>
                  <a:pt x="8838" y="289"/>
                  <a:pt x="8394" y="350"/>
                </a:cubicBezTo>
                <a:cubicBezTo>
                  <a:pt x="7414" y="484"/>
                  <a:pt x="6244" y="1055"/>
                  <a:pt x="5994" y="1523"/>
                </a:cubicBezTo>
                <a:cubicBezTo>
                  <a:pt x="5893" y="1712"/>
                  <a:pt x="5809" y="2515"/>
                  <a:pt x="5809" y="3303"/>
                </a:cubicBezTo>
                <a:lnTo>
                  <a:pt x="5809" y="4733"/>
                </a:lnTo>
                <a:lnTo>
                  <a:pt x="8343" y="4784"/>
                </a:lnTo>
                <a:lnTo>
                  <a:pt x="10882" y="4835"/>
                </a:lnTo>
                <a:lnTo>
                  <a:pt x="10882" y="5278"/>
                </a:lnTo>
                <a:lnTo>
                  <a:pt x="10882" y="5725"/>
                </a:lnTo>
                <a:lnTo>
                  <a:pt x="6605" y="5813"/>
                </a:lnTo>
                <a:cubicBezTo>
                  <a:pt x="3635" y="5875"/>
                  <a:pt x="2211" y="5970"/>
                  <a:pt x="1938" y="6127"/>
                </a:cubicBezTo>
                <a:cubicBezTo>
                  <a:pt x="1301" y="6491"/>
                  <a:pt x="682" y="7448"/>
                  <a:pt x="457" y="8400"/>
                </a:cubicBezTo>
                <a:cubicBezTo>
                  <a:pt x="342" y="8889"/>
                  <a:pt x="174" y="9429"/>
                  <a:pt x="87" y="9599"/>
                </a:cubicBezTo>
                <a:cubicBezTo>
                  <a:pt x="55" y="9664"/>
                  <a:pt x="25" y="10189"/>
                  <a:pt x="0" y="10890"/>
                </a:cubicBezTo>
                <a:cubicBezTo>
                  <a:pt x="25" y="11722"/>
                  <a:pt x="57" y="12298"/>
                  <a:pt x="93" y="12366"/>
                </a:cubicBezTo>
                <a:cubicBezTo>
                  <a:pt x="181" y="12537"/>
                  <a:pt x="348" y="13027"/>
                  <a:pt x="463" y="13457"/>
                </a:cubicBezTo>
                <a:cubicBezTo>
                  <a:pt x="742" y="14501"/>
                  <a:pt x="1320" y="15352"/>
                  <a:pt x="1974" y="15679"/>
                </a:cubicBezTo>
                <a:cubicBezTo>
                  <a:pt x="2269" y="15826"/>
                  <a:pt x="3017" y="15956"/>
                  <a:pt x="3629" y="15962"/>
                </a:cubicBezTo>
                <a:lnTo>
                  <a:pt x="4734" y="15967"/>
                </a:lnTo>
                <a:lnTo>
                  <a:pt x="4745" y="14409"/>
                </a:lnTo>
                <a:cubicBezTo>
                  <a:pt x="4747" y="13280"/>
                  <a:pt x="4837" y="12656"/>
                  <a:pt x="5074" y="12140"/>
                </a:cubicBezTo>
                <a:cubicBezTo>
                  <a:pt x="5815" y="10525"/>
                  <a:pt x="6539" y="10288"/>
                  <a:pt x="10754" y="10278"/>
                </a:cubicBezTo>
                <a:cubicBezTo>
                  <a:pt x="15784" y="10266"/>
                  <a:pt x="15956" y="10101"/>
                  <a:pt x="15956" y="5288"/>
                </a:cubicBezTo>
                <a:cubicBezTo>
                  <a:pt x="15956" y="3728"/>
                  <a:pt x="15878" y="2253"/>
                  <a:pt x="15786" y="2011"/>
                </a:cubicBezTo>
                <a:cubicBezTo>
                  <a:pt x="15545" y="1376"/>
                  <a:pt x="14573" y="699"/>
                  <a:pt x="13550" y="458"/>
                </a:cubicBezTo>
                <a:cubicBezTo>
                  <a:pt x="13062" y="343"/>
                  <a:pt x="12522" y="179"/>
                  <a:pt x="12352" y="93"/>
                </a:cubicBezTo>
                <a:cubicBezTo>
                  <a:pt x="12279" y="55"/>
                  <a:pt x="11525" y="24"/>
                  <a:pt x="10574" y="0"/>
                </a:cubicBezTo>
                <a:close/>
                <a:moveTo>
                  <a:pt x="7885" y="1538"/>
                </a:moveTo>
                <a:cubicBezTo>
                  <a:pt x="8763" y="1538"/>
                  <a:pt x="9167" y="2886"/>
                  <a:pt x="8441" y="3395"/>
                </a:cubicBezTo>
                <a:cubicBezTo>
                  <a:pt x="8223" y="3548"/>
                  <a:pt x="7958" y="3673"/>
                  <a:pt x="7855" y="3673"/>
                </a:cubicBezTo>
                <a:cubicBezTo>
                  <a:pt x="7751" y="3673"/>
                  <a:pt x="7491" y="3548"/>
                  <a:pt x="7274" y="3395"/>
                </a:cubicBezTo>
                <a:cubicBezTo>
                  <a:pt x="6516" y="2864"/>
                  <a:pt x="6952" y="1538"/>
                  <a:pt x="7885" y="1538"/>
                </a:cubicBezTo>
                <a:close/>
                <a:moveTo>
                  <a:pt x="16845" y="5638"/>
                </a:moveTo>
                <a:lnTo>
                  <a:pt x="16845" y="7248"/>
                </a:lnTo>
                <a:cubicBezTo>
                  <a:pt x="16845" y="9043"/>
                  <a:pt x="16626" y="9744"/>
                  <a:pt x="15843" y="10478"/>
                </a:cubicBezTo>
                <a:cubicBezTo>
                  <a:pt x="15110" y="11165"/>
                  <a:pt x="14134" y="11327"/>
                  <a:pt x="10651" y="11332"/>
                </a:cubicBezTo>
                <a:cubicBezTo>
                  <a:pt x="7314" y="11337"/>
                  <a:pt x="6890" y="11431"/>
                  <a:pt x="6179" y="12336"/>
                </a:cubicBezTo>
                <a:cubicBezTo>
                  <a:pt x="5832" y="12776"/>
                  <a:pt x="5809" y="13033"/>
                  <a:pt x="5809" y="16091"/>
                </a:cubicBezTo>
                <a:cubicBezTo>
                  <a:pt x="5809" y="18632"/>
                  <a:pt x="5863" y="19489"/>
                  <a:pt x="6066" y="19882"/>
                </a:cubicBezTo>
                <a:cubicBezTo>
                  <a:pt x="6379" y="20488"/>
                  <a:pt x="7546" y="21090"/>
                  <a:pt x="8713" y="21250"/>
                </a:cubicBezTo>
                <a:cubicBezTo>
                  <a:pt x="9176" y="21314"/>
                  <a:pt x="9596" y="21433"/>
                  <a:pt x="9649" y="21518"/>
                </a:cubicBezTo>
                <a:cubicBezTo>
                  <a:pt x="9668" y="21550"/>
                  <a:pt x="10160" y="21576"/>
                  <a:pt x="10846" y="21600"/>
                </a:cubicBezTo>
                <a:cubicBezTo>
                  <a:pt x="11462" y="21576"/>
                  <a:pt x="11912" y="21548"/>
                  <a:pt x="11931" y="21518"/>
                </a:cubicBezTo>
                <a:cubicBezTo>
                  <a:pt x="11983" y="21434"/>
                  <a:pt x="12461" y="21320"/>
                  <a:pt x="12990" y="21266"/>
                </a:cubicBezTo>
                <a:cubicBezTo>
                  <a:pt x="14093" y="21152"/>
                  <a:pt x="15272" y="20611"/>
                  <a:pt x="15678" y="20031"/>
                </a:cubicBezTo>
                <a:cubicBezTo>
                  <a:pt x="15873" y="19753"/>
                  <a:pt x="15956" y="19216"/>
                  <a:pt x="15956" y="18251"/>
                </a:cubicBezTo>
                <a:lnTo>
                  <a:pt x="15956" y="16873"/>
                </a:lnTo>
                <a:lnTo>
                  <a:pt x="13329" y="16821"/>
                </a:lnTo>
                <a:lnTo>
                  <a:pt x="10702" y="16770"/>
                </a:lnTo>
                <a:lnTo>
                  <a:pt x="10702" y="16327"/>
                </a:lnTo>
                <a:lnTo>
                  <a:pt x="10702" y="15880"/>
                </a:lnTo>
                <a:lnTo>
                  <a:pt x="15067" y="15792"/>
                </a:lnTo>
                <a:cubicBezTo>
                  <a:pt x="18912" y="15714"/>
                  <a:pt x="19485" y="15664"/>
                  <a:pt x="19909" y="15376"/>
                </a:cubicBezTo>
                <a:cubicBezTo>
                  <a:pt x="20407" y="15037"/>
                  <a:pt x="21297" y="13462"/>
                  <a:pt x="21297" y="12917"/>
                </a:cubicBezTo>
                <a:cubicBezTo>
                  <a:pt x="21297" y="12746"/>
                  <a:pt x="21379" y="12556"/>
                  <a:pt x="21477" y="12495"/>
                </a:cubicBezTo>
                <a:cubicBezTo>
                  <a:pt x="21529" y="12462"/>
                  <a:pt x="21570" y="11900"/>
                  <a:pt x="21600" y="10952"/>
                </a:cubicBezTo>
                <a:cubicBezTo>
                  <a:pt x="21566" y="9628"/>
                  <a:pt x="21511" y="8782"/>
                  <a:pt x="21389" y="8549"/>
                </a:cubicBezTo>
                <a:cubicBezTo>
                  <a:pt x="21243" y="8269"/>
                  <a:pt x="21123" y="7920"/>
                  <a:pt x="21122" y="7773"/>
                </a:cubicBezTo>
                <a:cubicBezTo>
                  <a:pt x="21119" y="7305"/>
                  <a:pt x="20432" y="6354"/>
                  <a:pt x="19832" y="5988"/>
                </a:cubicBezTo>
                <a:cubicBezTo>
                  <a:pt x="19404" y="5727"/>
                  <a:pt x="18933" y="5638"/>
                  <a:pt x="18048" y="5638"/>
                </a:cubicBezTo>
                <a:lnTo>
                  <a:pt x="16845" y="5638"/>
                </a:lnTo>
                <a:close/>
                <a:moveTo>
                  <a:pt x="13817" y="17932"/>
                </a:moveTo>
                <a:cubicBezTo>
                  <a:pt x="14263" y="17932"/>
                  <a:pt x="14887" y="18534"/>
                  <a:pt x="14887" y="18966"/>
                </a:cubicBezTo>
                <a:cubicBezTo>
                  <a:pt x="14887" y="19145"/>
                  <a:pt x="14702" y="19468"/>
                  <a:pt x="14475" y="19681"/>
                </a:cubicBezTo>
                <a:cubicBezTo>
                  <a:pt x="14249" y="19894"/>
                  <a:pt x="13931" y="20067"/>
                  <a:pt x="13766" y="20067"/>
                </a:cubicBezTo>
                <a:cubicBezTo>
                  <a:pt x="13355" y="20067"/>
                  <a:pt x="12748" y="19436"/>
                  <a:pt x="12748" y="19002"/>
                </a:cubicBezTo>
                <a:cubicBezTo>
                  <a:pt x="12748" y="18806"/>
                  <a:pt x="12912" y="18483"/>
                  <a:pt x="13108" y="18287"/>
                </a:cubicBezTo>
                <a:cubicBezTo>
                  <a:pt x="13304" y="18091"/>
                  <a:pt x="13622" y="17932"/>
                  <a:pt x="13817" y="17932"/>
                </a:cubicBezTo>
                <a:close/>
              </a:path>
            </a:pathLst>
          </a:custGeom>
          <a:ln w="25400"/>
        </p:spPr>
      </p:pic>
      <p:pic>
        <p:nvPicPr>
          <p:cNvPr id="459" name="Image" descr="Image"/>
          <p:cNvPicPr>
            <a:picLocks noChangeAspect="1"/>
          </p:cNvPicPr>
          <p:nvPr/>
        </p:nvPicPr>
        <p:blipFill>
          <a:blip r:embed="rId4">
            <a:extLst/>
          </a:blip>
          <a:srcRect l="1305" t="1755" r="232" b="1611"/>
          <a:stretch>
            <a:fillRect/>
          </a:stretch>
        </p:blipFill>
        <p:spPr>
          <a:xfrm>
            <a:off x="6677601" y="1758767"/>
            <a:ext cx="1642014" cy="1218005"/>
          </a:xfrm>
          <a:custGeom>
            <a:avLst/>
            <a:gdLst/>
            <a:ahLst/>
            <a:cxnLst>
              <a:cxn ang="0">
                <a:pos x="wd2" y="hd2"/>
              </a:cxn>
              <a:cxn ang="5400000">
                <a:pos x="wd2" y="hd2"/>
              </a:cxn>
              <a:cxn ang="10800000">
                <a:pos x="wd2" y="hd2"/>
              </a:cxn>
              <a:cxn ang="16200000">
                <a:pos x="wd2" y="hd2"/>
              </a:cxn>
            </a:cxnLst>
            <a:rect l="0" t="0" r="r" b="b"/>
            <a:pathLst>
              <a:path w="21587" h="21594" extrusionOk="0">
                <a:moveTo>
                  <a:pt x="10035" y="14"/>
                </a:moveTo>
                <a:cubicBezTo>
                  <a:pt x="4429" y="273"/>
                  <a:pt x="105" y="4403"/>
                  <a:pt x="2" y="9372"/>
                </a:cubicBezTo>
                <a:cubicBezTo>
                  <a:pt x="-13" y="10082"/>
                  <a:pt x="60" y="10811"/>
                  <a:pt x="226" y="11546"/>
                </a:cubicBezTo>
                <a:cubicBezTo>
                  <a:pt x="943" y="14723"/>
                  <a:pt x="3408" y="17307"/>
                  <a:pt x="6837" y="18477"/>
                </a:cubicBezTo>
                <a:cubicBezTo>
                  <a:pt x="7533" y="18715"/>
                  <a:pt x="8162" y="18955"/>
                  <a:pt x="8230" y="19012"/>
                </a:cubicBezTo>
                <a:cubicBezTo>
                  <a:pt x="8297" y="19068"/>
                  <a:pt x="8350" y="19673"/>
                  <a:pt x="8350" y="20356"/>
                </a:cubicBezTo>
                <a:lnTo>
                  <a:pt x="8350" y="21594"/>
                </a:lnTo>
                <a:lnTo>
                  <a:pt x="10014" y="21594"/>
                </a:lnTo>
                <a:cubicBezTo>
                  <a:pt x="11248" y="21594"/>
                  <a:pt x="11675" y="21542"/>
                  <a:pt x="11684" y="21376"/>
                </a:cubicBezTo>
                <a:cubicBezTo>
                  <a:pt x="11690" y="21253"/>
                  <a:pt x="11684" y="20784"/>
                  <a:pt x="11673" y="20335"/>
                </a:cubicBezTo>
                <a:cubicBezTo>
                  <a:pt x="11661" y="19843"/>
                  <a:pt x="11725" y="19441"/>
                  <a:pt x="11830" y="19328"/>
                </a:cubicBezTo>
                <a:cubicBezTo>
                  <a:pt x="11926" y="19226"/>
                  <a:pt x="12602" y="19007"/>
                  <a:pt x="13332" y="18843"/>
                </a:cubicBezTo>
                <a:lnTo>
                  <a:pt x="14663" y="18547"/>
                </a:lnTo>
                <a:lnTo>
                  <a:pt x="14945" y="19012"/>
                </a:lnTo>
                <a:cubicBezTo>
                  <a:pt x="15099" y="19270"/>
                  <a:pt x="15390" y="19957"/>
                  <a:pt x="15597" y="20539"/>
                </a:cubicBezTo>
                <a:lnTo>
                  <a:pt x="15972" y="21594"/>
                </a:lnTo>
                <a:lnTo>
                  <a:pt x="17939" y="21594"/>
                </a:lnTo>
                <a:cubicBezTo>
                  <a:pt x="19022" y="21594"/>
                  <a:pt x="19912" y="21561"/>
                  <a:pt x="19912" y="21517"/>
                </a:cubicBezTo>
                <a:cubicBezTo>
                  <a:pt x="19912" y="21473"/>
                  <a:pt x="19450" y="20413"/>
                  <a:pt x="18889" y="19159"/>
                </a:cubicBezTo>
                <a:lnTo>
                  <a:pt x="17872" y="16880"/>
                </a:lnTo>
                <a:lnTo>
                  <a:pt x="18388" y="16338"/>
                </a:lnTo>
                <a:cubicBezTo>
                  <a:pt x="20121" y="14539"/>
                  <a:pt x="21168" y="12524"/>
                  <a:pt x="21331" y="10674"/>
                </a:cubicBezTo>
                <a:cubicBezTo>
                  <a:pt x="21374" y="10184"/>
                  <a:pt x="21463" y="9744"/>
                  <a:pt x="21529" y="9689"/>
                </a:cubicBezTo>
                <a:cubicBezTo>
                  <a:pt x="21565" y="9659"/>
                  <a:pt x="21587" y="9616"/>
                  <a:pt x="21586" y="9562"/>
                </a:cubicBezTo>
                <a:cubicBezTo>
                  <a:pt x="21586" y="9508"/>
                  <a:pt x="21565" y="9441"/>
                  <a:pt x="21529" y="9379"/>
                </a:cubicBezTo>
                <a:cubicBezTo>
                  <a:pt x="21462" y="9265"/>
                  <a:pt x="21375" y="8833"/>
                  <a:pt x="21336" y="8415"/>
                </a:cubicBezTo>
                <a:cubicBezTo>
                  <a:pt x="21210" y="7076"/>
                  <a:pt x="20516" y="5381"/>
                  <a:pt x="19604" y="4186"/>
                </a:cubicBezTo>
                <a:cubicBezTo>
                  <a:pt x="17639" y="1614"/>
                  <a:pt x="14901" y="236"/>
                  <a:pt x="11334" y="21"/>
                </a:cubicBezTo>
                <a:cubicBezTo>
                  <a:pt x="10893" y="-6"/>
                  <a:pt x="10462" y="-6"/>
                  <a:pt x="10035" y="14"/>
                </a:cubicBezTo>
                <a:close/>
                <a:moveTo>
                  <a:pt x="13421" y="3384"/>
                </a:moveTo>
                <a:cubicBezTo>
                  <a:pt x="13903" y="3401"/>
                  <a:pt x="14339" y="3449"/>
                  <a:pt x="14673" y="3525"/>
                </a:cubicBezTo>
                <a:cubicBezTo>
                  <a:pt x="15883" y="3800"/>
                  <a:pt x="17423" y="4489"/>
                  <a:pt x="18252" y="5129"/>
                </a:cubicBezTo>
                <a:cubicBezTo>
                  <a:pt x="19139" y="5813"/>
                  <a:pt x="20189" y="7109"/>
                  <a:pt x="20506" y="7901"/>
                </a:cubicBezTo>
                <a:cubicBezTo>
                  <a:pt x="20653" y="8267"/>
                  <a:pt x="20855" y="8524"/>
                  <a:pt x="20971" y="8499"/>
                </a:cubicBezTo>
                <a:cubicBezTo>
                  <a:pt x="21136" y="8464"/>
                  <a:pt x="21179" y="8718"/>
                  <a:pt x="21211" y="9872"/>
                </a:cubicBezTo>
                <a:cubicBezTo>
                  <a:pt x="21246" y="11153"/>
                  <a:pt x="21210" y="11402"/>
                  <a:pt x="20840" y="12412"/>
                </a:cubicBezTo>
                <a:cubicBezTo>
                  <a:pt x="20564" y="13168"/>
                  <a:pt x="20158" y="13870"/>
                  <a:pt x="19588" y="14572"/>
                </a:cubicBezTo>
                <a:cubicBezTo>
                  <a:pt x="19125" y="15143"/>
                  <a:pt x="18510" y="15789"/>
                  <a:pt x="18221" y="16007"/>
                </a:cubicBezTo>
                <a:lnTo>
                  <a:pt x="17694" y="16401"/>
                </a:lnTo>
                <a:lnTo>
                  <a:pt x="17412" y="15881"/>
                </a:lnTo>
                <a:cubicBezTo>
                  <a:pt x="17244" y="15574"/>
                  <a:pt x="16842" y="15224"/>
                  <a:pt x="16426" y="15015"/>
                </a:cubicBezTo>
                <a:cubicBezTo>
                  <a:pt x="15595" y="14598"/>
                  <a:pt x="15530" y="14251"/>
                  <a:pt x="16244" y="14051"/>
                </a:cubicBezTo>
                <a:cubicBezTo>
                  <a:pt x="17010" y="13837"/>
                  <a:pt x="17942" y="13084"/>
                  <a:pt x="18284" y="12412"/>
                </a:cubicBezTo>
                <a:cubicBezTo>
                  <a:pt x="18748" y="11499"/>
                  <a:pt x="18927" y="10046"/>
                  <a:pt x="18727" y="8844"/>
                </a:cubicBezTo>
                <a:cubicBezTo>
                  <a:pt x="18496" y="7454"/>
                  <a:pt x="18110" y="6767"/>
                  <a:pt x="17193" y="6135"/>
                </a:cubicBezTo>
                <a:lnTo>
                  <a:pt x="16411" y="5594"/>
                </a:lnTo>
                <a:lnTo>
                  <a:pt x="12383" y="5544"/>
                </a:lnTo>
                <a:lnTo>
                  <a:pt x="8350" y="5488"/>
                </a:lnTo>
                <a:lnTo>
                  <a:pt x="8350" y="10688"/>
                </a:lnTo>
                <a:cubicBezTo>
                  <a:pt x="8350" y="15061"/>
                  <a:pt x="8318" y="15903"/>
                  <a:pt x="8157" y="15986"/>
                </a:cubicBezTo>
                <a:cubicBezTo>
                  <a:pt x="7871" y="16133"/>
                  <a:pt x="6409" y="15015"/>
                  <a:pt x="5631" y="14058"/>
                </a:cubicBezTo>
                <a:cubicBezTo>
                  <a:pt x="4234" y="12340"/>
                  <a:pt x="3800" y="10209"/>
                  <a:pt x="4473" y="8338"/>
                </a:cubicBezTo>
                <a:cubicBezTo>
                  <a:pt x="5123" y="6530"/>
                  <a:pt x="7052" y="4703"/>
                  <a:pt x="9174" y="3884"/>
                </a:cubicBezTo>
                <a:cubicBezTo>
                  <a:pt x="10097" y="3527"/>
                  <a:pt x="11974" y="3333"/>
                  <a:pt x="13421" y="3384"/>
                </a:cubicBezTo>
                <a:close/>
                <a:moveTo>
                  <a:pt x="13932" y="8746"/>
                </a:moveTo>
                <a:cubicBezTo>
                  <a:pt x="14502" y="8752"/>
                  <a:pt x="14665" y="8839"/>
                  <a:pt x="14903" y="9091"/>
                </a:cubicBezTo>
                <a:cubicBezTo>
                  <a:pt x="15370" y="9585"/>
                  <a:pt x="15397" y="10635"/>
                  <a:pt x="14960" y="11314"/>
                </a:cubicBezTo>
                <a:cubicBezTo>
                  <a:pt x="14693" y="11729"/>
                  <a:pt x="14542" y="11788"/>
                  <a:pt x="13531" y="11863"/>
                </a:cubicBezTo>
                <a:cubicBezTo>
                  <a:pt x="12909" y="11909"/>
                  <a:pt x="12269" y="11869"/>
                  <a:pt x="12101" y="11771"/>
                </a:cubicBezTo>
                <a:cubicBezTo>
                  <a:pt x="11816" y="11606"/>
                  <a:pt x="11799" y="11503"/>
                  <a:pt x="11835" y="10202"/>
                </a:cubicBezTo>
                <a:lnTo>
                  <a:pt x="11871" y="8816"/>
                </a:lnTo>
                <a:lnTo>
                  <a:pt x="13207" y="8767"/>
                </a:lnTo>
                <a:cubicBezTo>
                  <a:pt x="13505" y="8756"/>
                  <a:pt x="13742" y="8744"/>
                  <a:pt x="13932" y="8746"/>
                </a:cubicBezTo>
                <a:close/>
                <a:moveTo>
                  <a:pt x="12769" y="15184"/>
                </a:moveTo>
                <a:cubicBezTo>
                  <a:pt x="13040" y="15212"/>
                  <a:pt x="13192" y="15376"/>
                  <a:pt x="13562" y="15874"/>
                </a:cubicBezTo>
                <a:cubicBezTo>
                  <a:pt x="13875" y="16295"/>
                  <a:pt x="14054" y="16668"/>
                  <a:pt x="13985" y="16753"/>
                </a:cubicBezTo>
                <a:cubicBezTo>
                  <a:pt x="13801" y="16979"/>
                  <a:pt x="12443" y="17106"/>
                  <a:pt x="12096" y="16929"/>
                </a:cubicBezTo>
                <a:cubicBezTo>
                  <a:pt x="11831" y="16794"/>
                  <a:pt x="11794" y="16671"/>
                  <a:pt x="11830" y="16014"/>
                </a:cubicBezTo>
                <a:cubicBezTo>
                  <a:pt x="11871" y="15254"/>
                  <a:pt x="11874" y="15253"/>
                  <a:pt x="12445" y="15198"/>
                </a:cubicBezTo>
                <a:cubicBezTo>
                  <a:pt x="12575" y="15185"/>
                  <a:pt x="12678" y="15175"/>
                  <a:pt x="12769" y="15184"/>
                </a:cubicBezTo>
                <a:close/>
              </a:path>
            </a:pathLst>
          </a:custGeom>
          <a:ln w="25400"/>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3" name="Task List…"/>
          <p:cNvSpPr txBox="1">
            <a:spLocks noGrp="1"/>
          </p:cNvSpPr>
          <p:nvPr>
            <p:ph type="title" idx="4294967295"/>
          </p:nvPr>
        </p:nvSpPr>
        <p:spPr>
          <a:xfrm>
            <a:off x="272143" y="681831"/>
            <a:ext cx="8752113" cy="3894138"/>
          </a:xfrm>
          <a:prstGeom prst="rect">
            <a:avLst/>
          </a:prstGeom>
        </p:spPr>
        <p:txBody>
          <a:bodyPr lIns="38100" tIns="38100" rIns="38100" bIns="38100"/>
          <a:lstStyle/>
          <a:p>
            <a:pPr marL="27728" marR="27728" algn="ctr">
              <a:lnSpc>
                <a:spcPts val="7600"/>
              </a:lnSpc>
              <a:defRPr sz="2600"/>
            </a:pPr>
            <a:r>
              <a:rPr lang="en-GB" dirty="0" smtClean="0"/>
              <a:t>To-Do </a:t>
            </a:r>
            <a:r>
              <a:rPr dirty="0" smtClean="0"/>
              <a:t>List</a:t>
            </a:r>
          </a:p>
          <a:p>
            <a:pPr marL="27728" marR="27728">
              <a:lnSpc>
                <a:spcPct val="120000"/>
              </a:lnSpc>
              <a:defRPr sz="1800"/>
            </a:pPr>
            <a:r>
              <a:rPr lang="en-GB" sz="1900" dirty="0" smtClean="0"/>
              <a:t>1. Getting </a:t>
            </a:r>
            <a:r>
              <a:rPr lang="en-GB" sz="1900" dirty="0"/>
              <a:t>started with R: </a:t>
            </a:r>
            <a:r>
              <a:rPr lang="en-GB" sz="1900" dirty="0" smtClean="0"/>
              <a:t/>
            </a:r>
            <a:br>
              <a:rPr lang="en-GB" sz="1900" dirty="0" smtClean="0"/>
            </a:br>
            <a:r>
              <a:rPr lang="en-GB" sz="1900" u="sng" dirty="0" smtClean="0"/>
              <a:t>Option 1</a:t>
            </a:r>
            <a:r>
              <a:rPr lang="en-GB" sz="1900" dirty="0" smtClean="0"/>
              <a:t> </a:t>
            </a:r>
            <a:r>
              <a:rPr lang="mr-IN" sz="1900" b="0" dirty="0" smtClean="0"/>
              <a:t>–</a:t>
            </a:r>
            <a:r>
              <a:rPr lang="en-GB" sz="1900" b="0" dirty="0" smtClean="0"/>
              <a:t> Use R-Studio on the server:  </a:t>
            </a:r>
            <a:r>
              <a:rPr lang="en-GB" sz="1900" b="0" dirty="0" smtClean="0">
                <a:solidFill>
                  <a:srgbClr val="00B050"/>
                </a:solidFill>
              </a:rPr>
              <a:t>http://</a:t>
            </a:r>
            <a:r>
              <a:rPr lang="en-GB" sz="1900" b="0" dirty="0" err="1" smtClean="0">
                <a:solidFill>
                  <a:srgbClr val="00B050"/>
                </a:solidFill>
              </a:rPr>
              <a:t>paulgoodall.tech</a:t>
            </a:r>
            <a:r>
              <a:rPr lang="en-GB" sz="1900" b="0" dirty="0" smtClean="0">
                <a:solidFill>
                  <a:srgbClr val="00B050"/>
                </a:solidFill>
              </a:rPr>
              <a:t>/</a:t>
            </a:r>
            <a:r>
              <a:rPr lang="en-GB" sz="1900" b="0" dirty="0" err="1" smtClean="0">
                <a:solidFill>
                  <a:srgbClr val="00B050"/>
                </a:solidFill>
              </a:rPr>
              <a:t>rstudio</a:t>
            </a:r>
            <a:r>
              <a:rPr lang="en-GB" sz="1900" b="0" dirty="0" smtClean="0">
                <a:solidFill>
                  <a:srgbClr val="00B050"/>
                </a:solidFill>
              </a:rPr>
              <a:t>/</a:t>
            </a:r>
            <a:br>
              <a:rPr lang="en-GB" sz="1900" b="0" dirty="0" smtClean="0">
                <a:solidFill>
                  <a:srgbClr val="00B050"/>
                </a:solidFill>
              </a:rPr>
            </a:br>
            <a:r>
              <a:rPr lang="en-GB" sz="1900" u="sng" dirty="0" smtClean="0"/>
              <a:t>Option 2</a:t>
            </a:r>
            <a:r>
              <a:rPr lang="en-GB" sz="1900" dirty="0" smtClean="0"/>
              <a:t> </a:t>
            </a:r>
            <a:r>
              <a:rPr lang="mr-IN" sz="1900" b="0" dirty="0" smtClean="0"/>
              <a:t>–</a:t>
            </a:r>
            <a:r>
              <a:rPr lang="en-GB" sz="1900" b="0" dirty="0" smtClean="0"/>
              <a:t> Download &amp; Install R and R-Studio (15mins)</a:t>
            </a:r>
            <a:r>
              <a:rPr lang="en-GB" sz="1900" dirty="0" smtClean="0"/>
              <a:t/>
            </a:r>
            <a:br>
              <a:rPr lang="en-GB" sz="1900" dirty="0" smtClean="0"/>
            </a:br>
            <a:r>
              <a:rPr lang="en-GB" sz="1900" dirty="0"/>
              <a:t/>
            </a:r>
            <a:br>
              <a:rPr lang="en-GB" sz="1900" dirty="0"/>
            </a:br>
            <a:r>
              <a:rPr lang="en-GB" sz="1900" dirty="0" smtClean="0"/>
              <a:t>2. SWIRL </a:t>
            </a:r>
            <a:r>
              <a:rPr lang="en-GB" sz="1900" dirty="0"/>
              <a:t>intro to </a:t>
            </a:r>
            <a:r>
              <a:rPr lang="en-GB" sz="1900" dirty="0" smtClean="0"/>
              <a:t>R</a:t>
            </a:r>
            <a:r>
              <a:rPr lang="en-GB" sz="1900" dirty="0"/>
              <a:t>: </a:t>
            </a:r>
            <a:r>
              <a:rPr lang="en-GB" sz="1900" dirty="0" smtClean="0"/>
              <a:t> (includes install instructions </a:t>
            </a:r>
            <a:r>
              <a:rPr lang="mr-IN" sz="1900" dirty="0" smtClean="0"/>
              <a:t>–</a:t>
            </a:r>
            <a:r>
              <a:rPr lang="en-GB" sz="1900" dirty="0" smtClean="0"/>
              <a:t> can skip to step 4)</a:t>
            </a:r>
            <a:r>
              <a:rPr lang="en-GB" sz="1900" dirty="0"/>
              <a:t/>
            </a:r>
            <a:br>
              <a:rPr lang="en-GB" sz="1900" dirty="0"/>
            </a:br>
            <a:r>
              <a:rPr lang="en-GB" sz="1900" b="0" dirty="0">
                <a:solidFill>
                  <a:srgbClr val="FF0000"/>
                </a:solidFill>
              </a:rPr>
              <a:t>http://</a:t>
            </a:r>
            <a:r>
              <a:rPr lang="en-GB" sz="1900" b="0" dirty="0" err="1">
                <a:solidFill>
                  <a:srgbClr val="FF0000"/>
                </a:solidFill>
              </a:rPr>
              <a:t>swirlstats.com</a:t>
            </a:r>
            <a:r>
              <a:rPr lang="en-GB" sz="1900" b="0" dirty="0">
                <a:solidFill>
                  <a:srgbClr val="FF0000"/>
                </a:solidFill>
              </a:rPr>
              <a:t>/</a:t>
            </a:r>
            <a:r>
              <a:rPr lang="en-GB" sz="1900" b="0" dirty="0" err="1">
                <a:solidFill>
                  <a:srgbClr val="FF0000"/>
                </a:solidFill>
              </a:rPr>
              <a:t>students.html</a:t>
            </a:r>
            <a:r>
              <a:rPr lang="en-GB" sz="1900" b="0" dirty="0">
                <a:solidFill>
                  <a:srgbClr val="FF0000"/>
                </a:solidFill>
              </a:rPr>
              <a:t> </a:t>
            </a:r>
            <a:r>
              <a:rPr lang="en-GB" sz="1900" b="0" dirty="0" smtClean="0">
                <a:solidFill>
                  <a:srgbClr val="FF0000"/>
                </a:solidFill>
              </a:rPr>
              <a:t/>
            </a:r>
            <a:br>
              <a:rPr lang="en-GB" sz="1900" b="0" dirty="0" smtClean="0">
                <a:solidFill>
                  <a:srgbClr val="FF0000"/>
                </a:solidFill>
              </a:rPr>
            </a:br>
            <a:r>
              <a:rPr lang="en-GB" sz="1900" b="0" dirty="0" smtClean="0">
                <a:solidFill>
                  <a:srgbClr val="FF0000"/>
                </a:solidFill>
              </a:rPr>
              <a:t>Go through the courses:    [</a:t>
            </a:r>
            <a:r>
              <a:rPr lang="en-US" sz="1800" dirty="0" smtClean="0"/>
              <a:t>R Programming</a:t>
            </a:r>
            <a:r>
              <a:rPr lang="en-GB" sz="1900" b="0" dirty="0" smtClean="0">
                <a:solidFill>
                  <a:srgbClr val="FF0000"/>
                </a:solidFill>
              </a:rPr>
              <a:t>]  [</a:t>
            </a:r>
            <a:r>
              <a:rPr lang="en-US" sz="2000" dirty="0" smtClean="0"/>
              <a:t>Getting and Cleaning Data</a:t>
            </a:r>
            <a:r>
              <a:rPr lang="en-GB" sz="1900" b="0" dirty="0" smtClean="0">
                <a:solidFill>
                  <a:srgbClr val="FF0000"/>
                </a:solidFill>
              </a:rPr>
              <a:t>] </a:t>
            </a:r>
            <a:br>
              <a:rPr lang="en-GB" sz="1900" b="0" dirty="0" smtClean="0">
                <a:solidFill>
                  <a:srgbClr val="FF0000"/>
                </a:solidFill>
              </a:rPr>
            </a:br>
            <a:r>
              <a:rPr lang="en-GB" sz="1900" dirty="0"/>
              <a:t/>
            </a:r>
            <a:br>
              <a:rPr lang="en-GB" sz="1900" dirty="0"/>
            </a:br>
            <a:r>
              <a:rPr lang="en-GB" sz="1900" dirty="0" smtClean="0"/>
              <a:t>3. Read </a:t>
            </a:r>
            <a:r>
              <a:rPr lang="en-GB" sz="1900" dirty="0"/>
              <a:t>first 2 chapters of Forecasting Principles and Practice </a:t>
            </a:r>
            <a:r>
              <a:rPr lang="en-GB" sz="2000" u="sng" dirty="0">
                <a:hlinkClick r:id="rId2"/>
              </a:rPr>
              <a:t>https://www.otexts.org/fpp</a:t>
            </a:r>
            <a:r>
              <a:rPr lang="en-GB" sz="1900" dirty="0"/>
              <a:t> </a:t>
            </a:r>
            <a:r>
              <a:rPr lang="en-GB" sz="1900" dirty="0" smtClean="0"/>
              <a:t>(20 </a:t>
            </a:r>
            <a:r>
              <a:rPr lang="en-GB" sz="1900" dirty="0"/>
              <a:t>mins)</a:t>
            </a:r>
            <a:endParaRPr sz="1900" dirty="0"/>
          </a:p>
        </p:txBody>
      </p:sp>
      <p:sp>
        <p:nvSpPr>
          <p:cNvPr id="194" name="DATA SCIENCE - Week 8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rPr dirty="0"/>
              <a:t>DATA SCIENCE </a:t>
            </a:r>
            <a:r>
              <a:rPr lang="mr-IN" dirty="0" smtClean="0"/>
              <a:t>–</a:t>
            </a:r>
            <a:r>
              <a:rPr dirty="0" smtClean="0"/>
              <a:t> </a:t>
            </a:r>
            <a:r>
              <a:rPr lang="en-GB" dirty="0" smtClean="0"/>
              <a:t>Lesson 14</a:t>
            </a:r>
            <a:endParaRPr dirty="0"/>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1426</TotalTime>
  <Words>1512</Words>
  <Application>Microsoft Macintosh PowerPoint</Application>
  <PresentationFormat>Custom</PresentationFormat>
  <Paragraphs>189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Gill Sans</vt:lpstr>
      <vt:lpstr>Helvetica</vt:lpstr>
      <vt:lpstr>Helvetica Light</vt:lpstr>
      <vt:lpstr>Lucida Grande</vt:lpstr>
      <vt:lpstr>News706 BT</vt:lpstr>
      <vt:lpstr>Proxima Nova</vt:lpstr>
      <vt:lpstr>Trebuchet MS</vt:lpstr>
      <vt:lpstr>White</vt:lpstr>
      <vt:lpstr>Welcome to General Assembly</vt:lpstr>
      <vt:lpstr>DATA SCIENCE 10 WEEK PART TIME COURSE  Lesson 14: - Introduction to R - Introduction to Time Series</vt:lpstr>
      <vt:lpstr>PowerPoint Presentation</vt:lpstr>
      <vt:lpstr>Git &amp; GitHub – 1 Pager Guide!</vt:lpstr>
      <vt:lpstr>AGENDA</vt:lpstr>
      <vt:lpstr>PowerPoint Presentation</vt:lpstr>
      <vt:lpstr>PYTHON &amp; R</vt:lpstr>
      <vt:lpstr>PYTHON &amp; R</vt:lpstr>
      <vt:lpstr>To-Do List 1. Getting started with R:  Option 1 – Use R-Studio on the server:  http://paulgoodall.tech/rstudio/ Option 2 – Download &amp; Install R and R-Studio (15mins)  2. SWIRL intro to R:  (includes install instructions – can skip to step 4) http://swirlstats.com/students.html  Go through the courses:    [R Programming]  [Getting and Cleaning Data]   3. Read first 2 chapters of Forecasting Principles and Practice https://www.otexts.org/fpp (20 mins)</vt:lpstr>
      <vt:lpstr>FORECASTING: PRINCIPLES &amp; PRACTICE</vt:lpstr>
      <vt:lpstr>WHAT IS A TIME SERIES?</vt:lpstr>
      <vt:lpstr>WHAT IS A TIME SERIES?</vt:lpstr>
      <vt:lpstr>WHAT IS A TIME SERIES?</vt:lpstr>
      <vt:lpstr>WHAT MAKES A TIME SERIES DIFFERENT?</vt:lpstr>
      <vt:lpstr>WHAT MAKES A TIME SERIES DIFFERENT?</vt:lpstr>
      <vt:lpstr>WHAT MAKES A TIME SERIES DIFFERENT?</vt:lpstr>
      <vt:lpstr>TIME SERIES COMPONENTS</vt:lpstr>
      <vt:lpstr>TIME SERIES COMPONENTS - TREND</vt:lpstr>
      <vt:lpstr>TIME SERIES COMPONENTS - SEASONAL</vt:lpstr>
      <vt:lpstr>TIME SERIES COMPONENTS - CYCLIC</vt:lpstr>
      <vt:lpstr>PowerPoint Presentation</vt:lpstr>
      <vt:lpstr>TIME SERIES COMPONENTS</vt:lpstr>
      <vt:lpstr>WHAT IS A TIME SERIES DECOMPOSITION?</vt:lpstr>
      <vt:lpstr>TIME SERIES MODELS - EXPONENTIAL SMOOTHING</vt:lpstr>
      <vt:lpstr>TIME SERIES MODELS - EXPONENTIAL SMOOTHING</vt:lpstr>
      <vt:lpstr>TIME SERIES MODELS - HOLT WINTERS</vt:lpstr>
      <vt:lpstr>ARIMA MODELS - STATIONARITY &amp; DIFFERENCING</vt:lpstr>
      <vt:lpstr>PowerPoint Presentation</vt:lpstr>
      <vt:lpstr>ARIMA MODELS - STATIONARITY &amp; DIFFERENCING</vt:lpstr>
      <vt:lpstr>ARIMA MODELS - STATIONARITY &amp; DIFFERENCING</vt:lpstr>
      <vt:lpstr>PowerPoint Presentation</vt:lpstr>
      <vt:lpstr>ARIMA MODELS - BACKSHIFT OPERATOR</vt:lpstr>
      <vt:lpstr>ARIMA MODELS - AUTOREGRESSIVE (AR)</vt:lpstr>
      <vt:lpstr>ARIMA MODELS - MOVING AVERAGE (MA)</vt:lpstr>
      <vt:lpstr>ARIMA MODELS - PUTTING IT ALL TOGETHER</vt:lpstr>
      <vt:lpstr>EVALUATING A TIME SERIES MODEL</vt:lpstr>
      <vt:lpstr>EVALUATING A TIME SERIES MODEL</vt:lpstr>
      <vt:lpstr>CROSS-VALIDATION FOR TIME SERIES</vt:lpstr>
      <vt:lpstr>PowerPoint Presentation</vt:lpstr>
      <vt:lpstr>LAB</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Lesson 14 - Time Series</dc:title>
  <cp:lastModifiedBy>Microsoft Office User</cp:lastModifiedBy>
  <cp:revision>20</cp:revision>
  <dcterms:modified xsi:type="dcterms:W3CDTF">2018-04-16T07:00:32Z</dcterms:modified>
</cp:coreProperties>
</file>